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45"/>
  </p:notesMasterIdLst>
  <p:sldIdLst>
    <p:sldId id="257" r:id="rId2"/>
    <p:sldId id="258" r:id="rId3"/>
    <p:sldId id="366" r:id="rId4"/>
    <p:sldId id="259" r:id="rId5"/>
    <p:sldId id="345" r:id="rId6"/>
    <p:sldId id="344" r:id="rId7"/>
    <p:sldId id="260" r:id="rId8"/>
    <p:sldId id="261" r:id="rId9"/>
    <p:sldId id="263" r:id="rId10"/>
    <p:sldId id="303" r:id="rId11"/>
    <p:sldId id="264" r:id="rId12"/>
    <p:sldId id="346"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00" r:id="rId28"/>
    <p:sldId id="305" r:id="rId29"/>
    <p:sldId id="325" r:id="rId30"/>
    <p:sldId id="326" r:id="rId31"/>
    <p:sldId id="327" r:id="rId32"/>
    <p:sldId id="328" r:id="rId33"/>
    <p:sldId id="329" r:id="rId34"/>
    <p:sldId id="330" r:id="rId35"/>
    <p:sldId id="331" r:id="rId36"/>
    <p:sldId id="332" r:id="rId37"/>
    <p:sldId id="333" r:id="rId38"/>
    <p:sldId id="334" r:id="rId39"/>
    <p:sldId id="361" r:id="rId40"/>
    <p:sldId id="362" r:id="rId41"/>
    <p:sldId id="363" r:id="rId42"/>
    <p:sldId id="364" r:id="rId43"/>
    <p:sldId id="365" r:id="rId44"/>
  </p:sldIdLst>
  <p:sldSz cx="10693400" cy="75628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981"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644C0-3E8F-4A7D-9F4F-D0E09AC15F83}" type="datetimeFigureOut">
              <a:rPr lang="en-GB" smtClean="0"/>
              <a:t>19/08/2022</a:t>
            </a:fld>
            <a:endParaRPr lang="en-GB"/>
          </a:p>
        </p:txBody>
      </p:sp>
      <p:sp>
        <p:nvSpPr>
          <p:cNvPr id="4" name="Slide Image Placeholder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96A291-CA16-4867-8D13-5AFA15BEA308}" type="slidenum">
              <a:rPr lang="en-GB" smtClean="0"/>
              <a:t>‹#›</a:t>
            </a:fld>
            <a:endParaRPr lang="en-GB"/>
          </a:p>
        </p:txBody>
      </p:sp>
    </p:spTree>
    <p:extLst>
      <p:ext uri="{BB962C8B-B14F-4D97-AF65-F5344CB8AC3E}">
        <p14:creationId xmlns:p14="http://schemas.microsoft.com/office/powerpoint/2010/main" val="701690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p12: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74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6148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9717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2988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2302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825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5: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p6: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p7: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 name="Google Shape;138;p8: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 name="Google Shape;144;p9: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10: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02363" y="884758"/>
            <a:ext cx="6570541" cy="2802634"/>
          </a:xfrm>
        </p:spPr>
        <p:txBody>
          <a:bodyPr bIns="0" anchor="b">
            <a:normAutofit/>
          </a:bodyPr>
          <a:lstStyle>
            <a:lvl1pPr algn="l">
              <a:defRPr sz="5955"/>
            </a:lvl1pPr>
          </a:lstStyle>
          <a:p>
            <a:r>
              <a:rPr lang="en-US"/>
              <a:t>Click to edit Master title style</a:t>
            </a:r>
            <a:endParaRPr lang="en-US" dirty="0"/>
          </a:p>
        </p:txBody>
      </p:sp>
      <p:sp>
        <p:nvSpPr>
          <p:cNvPr id="3" name="Subtitle 2"/>
          <p:cNvSpPr>
            <a:spLocks noGrp="1"/>
          </p:cNvSpPr>
          <p:nvPr>
            <p:ph type="subTitle" idx="1"/>
          </p:nvPr>
        </p:nvSpPr>
        <p:spPr>
          <a:xfrm>
            <a:off x="2802363" y="3894135"/>
            <a:ext cx="6570541" cy="1078099"/>
          </a:xfrm>
        </p:spPr>
        <p:txBody>
          <a:bodyPr tIns="91440" bIns="91440">
            <a:normAutofit/>
          </a:bodyPr>
          <a:lstStyle>
            <a:lvl1pPr marL="0" indent="0" algn="l">
              <a:buNone/>
              <a:defRPr sz="1764" b="0" cap="all" baseline="0">
                <a:solidFill>
                  <a:schemeClr val="tx1"/>
                </a:solidFill>
              </a:defRPr>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8/19/2022</a:t>
            </a:fld>
            <a:endParaRPr lang="en-US" dirty="0"/>
          </a:p>
        </p:txBody>
      </p:sp>
      <p:sp>
        <p:nvSpPr>
          <p:cNvPr id="5" name="Footer Placeholder 4"/>
          <p:cNvSpPr>
            <a:spLocks noGrp="1"/>
          </p:cNvSpPr>
          <p:nvPr>
            <p:ph type="ftr" sz="quarter" idx="11"/>
          </p:nvPr>
        </p:nvSpPr>
        <p:spPr>
          <a:xfrm>
            <a:off x="2802362" y="363154"/>
            <a:ext cx="3609247" cy="340980"/>
          </a:xfrm>
        </p:spPr>
        <p:txBody>
          <a:bodyPr/>
          <a:lstStyle/>
          <a:p>
            <a:endParaRPr lang="en-US" dirty="0"/>
          </a:p>
        </p:txBody>
      </p:sp>
      <p:sp>
        <p:nvSpPr>
          <p:cNvPr id="6" name="Slide Number Placeholder 5"/>
          <p:cNvSpPr>
            <a:spLocks noGrp="1"/>
          </p:cNvSpPr>
          <p:nvPr>
            <p:ph type="sldNum" sz="quarter" idx="12"/>
          </p:nvPr>
        </p:nvSpPr>
        <p:spPr>
          <a:xfrm>
            <a:off x="1677806" y="881089"/>
            <a:ext cx="937900" cy="555335"/>
          </a:xfrm>
        </p:spPr>
        <p:txBody>
          <a:bodyPr/>
          <a:lstStyle/>
          <a:p>
            <a:fld id="{6D22F896-40B5-4ADD-8801-0D06FADFA095}" type="slidenum">
              <a:rPr lang="en-US" dirty="0"/>
              <a:t>‹#›</a:t>
            </a:fld>
            <a:endParaRPr lang="en-US" dirty="0"/>
          </a:p>
        </p:txBody>
      </p:sp>
      <p:cxnSp>
        <p:nvCxnSpPr>
          <p:cNvPr id="15" name="Straight Connector 14"/>
          <p:cNvCxnSpPr/>
          <p:nvPr/>
        </p:nvCxnSpPr>
        <p:spPr>
          <a:xfrm>
            <a:off x="2802363" y="3891198"/>
            <a:ext cx="6570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6752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688083" y="2036928"/>
            <a:ext cx="76848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566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90250" y="881091"/>
            <a:ext cx="1289929" cy="5138822"/>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688083" y="881091"/>
            <a:ext cx="6199336" cy="5138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090249" y="881091"/>
            <a:ext cx="0" cy="5138822"/>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0425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596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pPr algn="r">
              <a:spcBef>
                <a:spcPts val="0"/>
              </a:spcBef>
              <a:spcAft>
                <a:spcPts val="0"/>
              </a:spcAft>
            </a:pPr>
            <a:fld id="{00000000-1234-1234-1234-123412341234}" type="slidenum">
              <a:rPr lang="en-US" smtClean="0"/>
              <a:pPr algn="r">
                <a:spcBef>
                  <a:spcPts val="0"/>
                </a:spcBef>
                <a:spcAft>
                  <a:spcPts val="0"/>
                </a:spcAft>
              </a:pPr>
              <a:t>‹#›</a:t>
            </a:fld>
            <a:endParaRPr lang="en-US"/>
          </a:p>
        </p:txBody>
      </p:sp>
      <p:cxnSp>
        <p:nvCxnSpPr>
          <p:cNvPr id="33" name="Straight Connector 32"/>
          <p:cNvCxnSpPr/>
          <p:nvPr/>
        </p:nvCxnSpPr>
        <p:spPr>
          <a:xfrm>
            <a:off x="1688083" y="2036928"/>
            <a:ext cx="7684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2752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88082" y="1936621"/>
            <a:ext cx="6568772" cy="2081989"/>
          </a:xfrm>
        </p:spPr>
        <p:txBody>
          <a:bodyPr anchor="b">
            <a:normAutofit/>
          </a:bodyPr>
          <a:lstStyle>
            <a:lvl1pPr algn="l">
              <a:defRPr sz="3529"/>
            </a:lvl1pPr>
          </a:lstStyle>
          <a:p>
            <a:r>
              <a:rPr lang="en-US"/>
              <a:t>Click to edit Master title style</a:t>
            </a:r>
            <a:endParaRPr lang="en-US" dirty="0"/>
          </a:p>
        </p:txBody>
      </p:sp>
      <p:sp>
        <p:nvSpPr>
          <p:cNvPr id="3" name="Text Placeholder 2"/>
          <p:cNvSpPr>
            <a:spLocks noGrp="1"/>
          </p:cNvSpPr>
          <p:nvPr>
            <p:ph type="body" idx="1"/>
          </p:nvPr>
        </p:nvSpPr>
        <p:spPr>
          <a:xfrm>
            <a:off x="1688084" y="4197389"/>
            <a:ext cx="6568772" cy="1117036"/>
          </a:xfrm>
        </p:spPr>
        <p:txBody>
          <a:bodyPr tIns="91440">
            <a:normAutofit/>
          </a:bodyPr>
          <a:lstStyle>
            <a:lvl1pPr marL="0" indent="0" algn="l">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688082" y="4196053"/>
            <a:ext cx="65687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818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88083" y="887615"/>
            <a:ext cx="7684821" cy="116817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88082" y="2220924"/>
            <a:ext cx="3655532" cy="3790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17627" y="2220924"/>
            <a:ext cx="3655276" cy="3790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688083" y="2036928"/>
            <a:ext cx="7684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810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688083" y="2036928"/>
            <a:ext cx="76848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688082" y="886815"/>
            <a:ext cx="7684822" cy="116488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88082" y="2227115"/>
            <a:ext cx="3655410" cy="884365"/>
          </a:xfrm>
        </p:spPr>
        <p:txBody>
          <a:bodyPr anchor="b">
            <a:normAutofit/>
          </a:bodyPr>
          <a:lstStyle>
            <a:lvl1pPr marL="0" indent="0">
              <a:lnSpc>
                <a:spcPct val="100000"/>
              </a:lnSpc>
              <a:buNone/>
              <a:defRPr sz="2426" b="0" cap="all" baseline="0">
                <a:solidFill>
                  <a:schemeClr val="accent1"/>
                </a:solidFill>
              </a:defRPr>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p:cNvSpPr>
            <a:spLocks noGrp="1"/>
          </p:cNvSpPr>
          <p:nvPr>
            <p:ph sz="half" idx="2"/>
          </p:nvPr>
        </p:nvSpPr>
        <p:spPr>
          <a:xfrm>
            <a:off x="1688082" y="3114543"/>
            <a:ext cx="3655410" cy="2916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17627" y="2230924"/>
            <a:ext cx="3655276" cy="884689"/>
          </a:xfrm>
        </p:spPr>
        <p:txBody>
          <a:bodyPr anchor="b">
            <a:normAutofit/>
          </a:bodyPr>
          <a:lstStyle>
            <a:lvl1pPr marL="0" indent="0">
              <a:lnSpc>
                <a:spcPct val="100000"/>
              </a:lnSpc>
              <a:buNone/>
              <a:defRPr sz="2426" b="0" cap="all" baseline="0">
                <a:solidFill>
                  <a:schemeClr val="accent1"/>
                </a:solidFill>
              </a:defRPr>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p:cNvSpPr>
            <a:spLocks noGrp="1"/>
          </p:cNvSpPr>
          <p:nvPr>
            <p:ph sz="quarter" idx="4"/>
          </p:nvPr>
        </p:nvSpPr>
        <p:spPr>
          <a:xfrm>
            <a:off x="5717627" y="3111478"/>
            <a:ext cx="3655276" cy="2908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17042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688083" y="2036928"/>
            <a:ext cx="76848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56510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pPr algn="r">
              <a:spcBef>
                <a:spcPts val="0"/>
              </a:spcBef>
              <a:spcAft>
                <a:spcPts val="0"/>
              </a:spcAft>
            </a:pPr>
            <a:fld id="{00000000-1234-1234-1234-123412341234}" type="slidenum">
              <a:rPr lang="en-US" smtClean="0"/>
              <a:pPr algn="r">
                <a:spcBef>
                  <a:spcPts val="0"/>
                </a:spcBef>
                <a:spcAft>
                  <a:spcPts val="0"/>
                </a:spcAft>
              </a:pPr>
              <a:t>‹#›</a:t>
            </a:fld>
            <a:endParaRPr lang="en-US"/>
          </a:p>
        </p:txBody>
      </p:sp>
    </p:spTree>
    <p:extLst>
      <p:ext uri="{BB962C8B-B14F-4D97-AF65-F5344CB8AC3E}">
        <p14:creationId xmlns:p14="http://schemas.microsoft.com/office/powerpoint/2010/main" val="2231354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2880" y="881090"/>
            <a:ext cx="2837014" cy="2478071"/>
          </a:xfrm>
        </p:spPr>
        <p:txBody>
          <a:bodyPr anchor="b">
            <a:normAutofit/>
          </a:bodyPr>
          <a:lstStyle>
            <a:lvl1pPr algn="l">
              <a:defRPr sz="2647"/>
            </a:lvl1pPr>
          </a:lstStyle>
          <a:p>
            <a:r>
              <a:rPr lang="en-US"/>
              <a:t>Click to edit Master title style</a:t>
            </a:r>
            <a:endParaRPr lang="en-US" dirty="0"/>
          </a:p>
        </p:txBody>
      </p:sp>
      <p:sp>
        <p:nvSpPr>
          <p:cNvPr id="3" name="Content Placeholder 2"/>
          <p:cNvSpPr>
            <a:spLocks noGrp="1"/>
          </p:cNvSpPr>
          <p:nvPr>
            <p:ph idx="1"/>
          </p:nvPr>
        </p:nvSpPr>
        <p:spPr>
          <a:xfrm>
            <a:off x="4896062" y="881091"/>
            <a:ext cx="4476841" cy="513765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82880" y="3534946"/>
            <a:ext cx="2838673" cy="2479244"/>
          </a:xfrm>
        </p:spPr>
        <p:txBody>
          <a:bodyPr>
            <a:normAutofit/>
          </a:bodyPr>
          <a:lstStyle>
            <a:lvl1pPr marL="0" indent="0" algn="l">
              <a:buNone/>
              <a:defRPr sz="1764"/>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686044" y="3534944"/>
            <a:ext cx="283388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658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5843131" y="531728"/>
            <a:ext cx="4106372" cy="5678314"/>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688852" y="1245602"/>
            <a:ext cx="3794771" cy="2018727"/>
          </a:xfrm>
        </p:spPr>
        <p:txBody>
          <a:bodyPr anchor="b">
            <a:normAutofit/>
          </a:bodyPr>
          <a:lstStyle>
            <a:lvl1pPr>
              <a:defRPr sz="3529"/>
            </a:lvl1pPr>
          </a:lstStyle>
          <a:p>
            <a:r>
              <a:rPr lang="en-US"/>
              <a:t>Click to edit Master title style</a:t>
            </a:r>
            <a:endParaRPr lang="en-US" dirty="0"/>
          </a:p>
        </p:txBody>
      </p:sp>
      <p:sp>
        <p:nvSpPr>
          <p:cNvPr id="3" name="Picture Placeholder 2"/>
          <p:cNvSpPr>
            <a:spLocks noGrp="1" noChangeAspect="1"/>
          </p:cNvSpPr>
          <p:nvPr>
            <p:ph type="pic" idx="1"/>
          </p:nvPr>
        </p:nvSpPr>
        <p:spPr>
          <a:xfrm>
            <a:off x="6595816" y="1237916"/>
            <a:ext cx="2613706" cy="4263699"/>
          </a:xfrm>
          <a:solidFill>
            <a:schemeClr val="bg1">
              <a:lumMod val="85000"/>
            </a:schemeClr>
          </a:solidFill>
          <a:ln w="9525" cap="sq">
            <a:noFill/>
            <a:miter lim="800000"/>
          </a:ln>
          <a:effectLst/>
        </p:spPr>
        <p:txBody>
          <a:bodyPr anchor="t"/>
          <a:lstStyle>
            <a:lvl1pPr marL="0" indent="0" algn="ctr">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1688084" y="3469330"/>
            <a:ext cx="3789334" cy="2209682"/>
          </a:xfrm>
        </p:spPr>
        <p:txBody>
          <a:bodyPr>
            <a:normAutofit/>
          </a:bodyPr>
          <a:lstStyle>
            <a:lvl1pPr marL="0" indent="0" algn="l">
              <a:buNone/>
              <a:defRPr sz="1985"/>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a:xfrm>
            <a:off x="1680098" y="6032037"/>
            <a:ext cx="3803525" cy="353025"/>
          </a:xfrm>
        </p:spPr>
        <p:txBody>
          <a:bodyPr/>
          <a:lstStyle>
            <a:lvl1pPr algn="l">
              <a:defRPr/>
            </a:lvl1pPr>
          </a:lstStyle>
          <a:p>
            <a:fld id="{48A87A34-81AB-432B-8DAE-1953F412C126}" type="datetimeFigureOut">
              <a:rPr lang="en-US" dirty="0"/>
              <a:pPr/>
              <a:t>8/19/2022</a:t>
            </a:fld>
            <a:endParaRPr lang="en-US" dirty="0"/>
          </a:p>
        </p:txBody>
      </p:sp>
      <p:sp>
        <p:nvSpPr>
          <p:cNvPr id="6" name="Footer Placeholder 5"/>
          <p:cNvSpPr>
            <a:spLocks noGrp="1"/>
          </p:cNvSpPr>
          <p:nvPr>
            <p:ph type="ftr" sz="quarter" idx="11"/>
          </p:nvPr>
        </p:nvSpPr>
        <p:spPr>
          <a:xfrm>
            <a:off x="1681112" y="351391"/>
            <a:ext cx="3802511" cy="353916"/>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685498" y="3466698"/>
            <a:ext cx="379135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9661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222907"/>
            <a:ext cx="10693400" cy="449880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l="12500" t="1538" r="12500" b="-1538"/>
          <a:stretch/>
        </p:blipFill>
        <p:spPr>
          <a:xfrm>
            <a:off x="-1" y="6721710"/>
            <a:ext cx="10693401" cy="854352"/>
          </a:xfrm>
          <a:prstGeom prst="rect">
            <a:avLst/>
          </a:prstGeom>
        </p:spPr>
      </p:pic>
      <p:cxnSp>
        <p:nvCxnSpPr>
          <p:cNvPr id="13" name="Straight Connector 12"/>
          <p:cNvCxnSpPr/>
          <p:nvPr/>
        </p:nvCxnSpPr>
        <p:spPr>
          <a:xfrm>
            <a:off x="0" y="6728187"/>
            <a:ext cx="10693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688083" y="887207"/>
            <a:ext cx="7684821" cy="115707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688083" y="2222906"/>
            <a:ext cx="7684821" cy="3805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3317" y="364325"/>
            <a:ext cx="2769586" cy="340980"/>
          </a:xfrm>
          <a:prstGeom prst="rect">
            <a:avLst/>
          </a:prstGeom>
        </p:spPr>
        <p:txBody>
          <a:bodyPr vert="horz" lIns="91440" tIns="45720" rIns="91440" bIns="45720" rtlCol="0" anchor="ctr"/>
          <a:lstStyle>
            <a:lvl1pPr algn="r">
              <a:defRPr sz="1103">
                <a:solidFill>
                  <a:schemeClr val="tx1">
                    <a:tint val="75000"/>
                  </a:schemeClr>
                </a:solidFill>
              </a:defRPr>
            </a:lvl1pPr>
          </a:lstStyle>
          <a:p>
            <a:fld id="{48A87A34-81AB-432B-8DAE-1953F412C126}" type="datetimeFigureOut">
              <a:rPr lang="en-US" dirty="0"/>
              <a:pPr/>
              <a:t>8/19/2022</a:t>
            </a:fld>
            <a:endParaRPr lang="en-US" dirty="0"/>
          </a:p>
        </p:txBody>
      </p:sp>
      <p:sp>
        <p:nvSpPr>
          <p:cNvPr id="5" name="Footer Placeholder 4"/>
          <p:cNvSpPr>
            <a:spLocks noGrp="1"/>
          </p:cNvSpPr>
          <p:nvPr>
            <p:ph type="ftr" sz="quarter" idx="3"/>
          </p:nvPr>
        </p:nvSpPr>
        <p:spPr>
          <a:xfrm>
            <a:off x="1688082" y="363154"/>
            <a:ext cx="4717544" cy="340980"/>
          </a:xfrm>
          <a:prstGeom prst="rect">
            <a:avLst/>
          </a:prstGeom>
        </p:spPr>
        <p:txBody>
          <a:bodyPr vert="horz" lIns="91440" tIns="45720" rIns="91440" bIns="45720" rtlCol="0" anchor="ctr"/>
          <a:lstStyle>
            <a:lvl1pPr algn="l">
              <a:defRPr sz="110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0367" y="881089"/>
            <a:ext cx="930581" cy="555335"/>
          </a:xfrm>
          <a:prstGeom prst="rect">
            <a:avLst/>
          </a:prstGeom>
        </p:spPr>
        <p:txBody>
          <a:bodyPr vert="horz" lIns="91440" tIns="45720" rIns="91440" bIns="45720" rtlCol="0" anchor="t"/>
          <a:lstStyle>
            <a:lvl1pPr algn="r">
              <a:defRPr sz="3088">
                <a:solidFill>
                  <a:schemeClr val="accent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790776928"/>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txStyles>
    <p:titleStyle>
      <a:lvl1pPr algn="l" defTabSz="756300" rtl="0" eaLnBrk="1" latinLnBrk="0" hangingPunct="1">
        <a:lnSpc>
          <a:spcPct val="90000"/>
        </a:lnSpc>
        <a:spcBef>
          <a:spcPct val="0"/>
        </a:spcBef>
        <a:buNone/>
        <a:defRPr sz="3529" b="0" i="0" kern="1200" cap="all">
          <a:solidFill>
            <a:schemeClr val="tx1"/>
          </a:solidFill>
          <a:effectLst/>
          <a:latin typeface="+mj-lt"/>
          <a:ea typeface="+mj-ea"/>
          <a:cs typeface="+mj-cs"/>
        </a:defRPr>
      </a:lvl1pPr>
    </p:titleStyle>
    <p:bodyStyle>
      <a:lvl1pPr marL="252100" indent="-252100" algn="l" defTabSz="756300" rtl="0" eaLnBrk="1" latinLnBrk="0" hangingPunct="1">
        <a:lnSpc>
          <a:spcPct val="120000"/>
        </a:lnSpc>
        <a:spcBef>
          <a:spcPts val="1103"/>
        </a:spcBef>
        <a:buClr>
          <a:schemeClr val="accent1"/>
        </a:buClr>
        <a:buSzPct val="100000"/>
        <a:buFont typeface="Arial" panose="020B0604020202020204" pitchFamily="34" charset="0"/>
        <a:buChar char="•"/>
        <a:defRPr sz="2206" kern="1200" cap="none">
          <a:solidFill>
            <a:schemeClr val="tx1"/>
          </a:solidFill>
          <a:effectLst/>
          <a:latin typeface="+mn-lt"/>
          <a:ea typeface="+mn-ea"/>
          <a:cs typeface="+mn-cs"/>
        </a:defRPr>
      </a:lvl1pPr>
      <a:lvl2pPr marL="756300"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764" kern="1200" cap="none" baseline="0">
          <a:solidFill>
            <a:schemeClr val="tx1"/>
          </a:solidFill>
          <a:effectLst/>
          <a:latin typeface="+mn-lt"/>
          <a:ea typeface="+mn-ea"/>
          <a:cs typeface="+mn-cs"/>
        </a:defRPr>
      </a:lvl2pPr>
      <a:lvl3pPr marL="1260500"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764" kern="1200" cap="none">
          <a:solidFill>
            <a:schemeClr val="tx1"/>
          </a:solidFill>
          <a:effectLst/>
          <a:latin typeface="+mn-lt"/>
          <a:ea typeface="+mn-ea"/>
          <a:cs typeface="+mn-cs"/>
        </a:defRPr>
      </a:lvl3pPr>
      <a:lvl4pPr marL="1764701"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544" kern="1200" cap="none" baseline="0">
          <a:solidFill>
            <a:schemeClr val="tx1"/>
          </a:solidFill>
          <a:effectLst/>
          <a:latin typeface="+mn-lt"/>
          <a:ea typeface="+mn-ea"/>
          <a:cs typeface="+mn-cs"/>
        </a:defRPr>
      </a:lvl4pPr>
      <a:lvl5pPr marL="2268901"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323" kern="1200" cap="none">
          <a:solidFill>
            <a:schemeClr val="tx1"/>
          </a:solidFill>
          <a:effectLst/>
          <a:latin typeface="+mn-lt"/>
          <a:ea typeface="+mn-ea"/>
          <a:cs typeface="+mn-cs"/>
        </a:defRPr>
      </a:lvl5pPr>
      <a:lvl6pPr marL="27731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a:solidFill>
            <a:schemeClr val="tx1"/>
          </a:solidFill>
          <a:effectLst/>
          <a:latin typeface="+mn-lt"/>
          <a:ea typeface="+mn-ea"/>
          <a:cs typeface="+mn-cs"/>
        </a:defRPr>
      </a:lvl6pPr>
      <a:lvl7pPr marL="32773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a:solidFill>
            <a:schemeClr val="tx1"/>
          </a:solidFill>
          <a:effectLst/>
          <a:latin typeface="+mn-lt"/>
          <a:ea typeface="+mn-ea"/>
          <a:cs typeface="+mn-cs"/>
        </a:defRPr>
      </a:lvl7pPr>
      <a:lvl8pPr marL="37815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baseline="0">
          <a:solidFill>
            <a:schemeClr val="tx1"/>
          </a:solidFill>
          <a:effectLst/>
          <a:latin typeface="+mn-lt"/>
          <a:ea typeface="+mn-ea"/>
          <a:cs typeface="+mn-cs"/>
        </a:defRPr>
      </a:lvl8pPr>
      <a:lvl9pPr marL="42857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baseline="0">
          <a:solidFill>
            <a:schemeClr val="tx1"/>
          </a:solidFill>
          <a:effectLst/>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mathsisfun.com/data/data-discrete-continuous.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corporatefinanceinstitute.com/resources/knowledge/other/marketing-campaign/"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policyviz.com/2022/02/01/the-data-visualization-tools-wars/"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extLst>
              <a:ext uri="{BEBA8EAE-BF5A-486C-A8C5-ECC9F3942E4B}">
                <a14:imgProps xmlns:a14="http://schemas.microsoft.com/office/drawing/2010/main">
                  <a14:imgLayer r:embed="rId3">
                    <a14:imgEffect>
                      <a14:saturation sat="400000"/>
                    </a14:imgEffect>
                  </a14:imgLayer>
                </a14:imgProps>
              </a:ext>
            </a:extLst>
          </a:blip>
          <a:srcRect/>
          <a:stretch>
            <a:fillRect l="34000" r="-34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E9B4CB-A987-4BBE-8CC9-75DCAB5CC6C8}"/>
              </a:ext>
            </a:extLst>
          </p:cNvPr>
          <p:cNvSpPr/>
          <p:nvPr/>
        </p:nvSpPr>
        <p:spPr>
          <a:xfrm>
            <a:off x="5866" y="0"/>
            <a:ext cx="5580185" cy="6729046"/>
          </a:xfrm>
          <a:prstGeom prst="rect">
            <a:avLst/>
          </a:prstGeom>
          <a:gradFill>
            <a:gsLst>
              <a:gs pos="30000">
                <a:schemeClr val="accent1">
                  <a:alpha val="99000"/>
                  <a:lumMod val="69000"/>
                  <a:lumOff val="31000"/>
                </a:schemeClr>
              </a:gs>
              <a:gs pos="83000">
                <a:schemeClr val="tx1"/>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7C36463E-97BF-417C-A6AB-3632D75C11B2}"/>
              </a:ext>
            </a:extLst>
          </p:cNvPr>
          <p:cNvSpPr/>
          <p:nvPr/>
        </p:nvSpPr>
        <p:spPr>
          <a:xfrm>
            <a:off x="398582" y="784473"/>
            <a:ext cx="4434987" cy="724633"/>
          </a:xfrm>
          <a:prstGeom prst="rect">
            <a:avLst/>
          </a:prstGeom>
        </p:spPr>
        <p:txBody>
          <a:bodyPr wrap="none" lIns="0" tIns="0" rIns="0" bIns="0"/>
          <a:lstStyle/>
          <a:p>
            <a:pPr eaLnBrk="1" fontAlgn="auto" hangingPunct="1">
              <a:spcBef>
                <a:spcPts val="0"/>
              </a:spcBef>
              <a:spcAft>
                <a:spcPts val="0"/>
              </a:spcAft>
              <a:defRPr/>
            </a:pPr>
            <a:r>
              <a:rPr lang="en-US" sz="4000" b="1" spc="-50" dirty="0">
                <a:solidFill>
                  <a:schemeClr val="bg1"/>
                </a:solidFill>
                <a:latin typeface="Arial"/>
              </a:rPr>
              <a:t>Table of Contents</a:t>
            </a:r>
          </a:p>
        </p:txBody>
      </p:sp>
      <p:sp>
        <p:nvSpPr>
          <p:cNvPr id="2" name="TextBox 1">
            <a:extLst>
              <a:ext uri="{FF2B5EF4-FFF2-40B4-BE49-F238E27FC236}">
                <a16:creationId xmlns:a16="http://schemas.microsoft.com/office/drawing/2014/main" id="{D2879E08-3CCA-4CAB-804D-4A67F2B09192}"/>
              </a:ext>
            </a:extLst>
          </p:cNvPr>
          <p:cNvSpPr txBox="1"/>
          <p:nvPr/>
        </p:nvSpPr>
        <p:spPr>
          <a:xfrm>
            <a:off x="293074" y="1648316"/>
            <a:ext cx="5128849" cy="4459234"/>
          </a:xfrm>
          <a:prstGeom prst="rect">
            <a:avLst/>
          </a:prstGeom>
          <a:noFill/>
        </p:spPr>
        <p:txBody>
          <a:bodyPr wrap="square" rtlCol="0">
            <a:spAutoFit/>
          </a:bodyPr>
          <a:lstStyle/>
          <a:p>
            <a:pPr>
              <a:lnSpc>
                <a:spcPct val="150000"/>
              </a:lnSpc>
            </a:pPr>
            <a:r>
              <a:rPr lang="en-GB" sz="2400" dirty="0">
                <a:solidFill>
                  <a:schemeClr val="bg1"/>
                </a:solidFill>
              </a:rPr>
              <a:t>1)    What Is A Dashboard In Business?</a:t>
            </a:r>
          </a:p>
          <a:p>
            <a:pPr>
              <a:lnSpc>
                <a:spcPct val="150000"/>
              </a:lnSpc>
            </a:pPr>
            <a:r>
              <a:rPr lang="en-GB" sz="2400" dirty="0">
                <a:solidFill>
                  <a:schemeClr val="bg1"/>
                </a:solidFill>
              </a:rPr>
              <a:t>2)    Dashboard Types For Each Business Need</a:t>
            </a:r>
          </a:p>
          <a:p>
            <a:pPr>
              <a:lnSpc>
                <a:spcPct val="150000"/>
              </a:lnSpc>
            </a:pPr>
            <a:r>
              <a:rPr lang="en-GB" sz="2400" dirty="0">
                <a:solidFill>
                  <a:schemeClr val="bg1"/>
                </a:solidFill>
              </a:rPr>
              <a:t>3)    Strategic Dashboard Examples</a:t>
            </a:r>
          </a:p>
          <a:p>
            <a:pPr>
              <a:lnSpc>
                <a:spcPct val="150000"/>
              </a:lnSpc>
            </a:pPr>
            <a:r>
              <a:rPr lang="en-GB" sz="2400" dirty="0">
                <a:solidFill>
                  <a:schemeClr val="bg1"/>
                </a:solidFill>
              </a:rPr>
              <a:t>4)    Operational Dashboard Examples</a:t>
            </a:r>
          </a:p>
          <a:p>
            <a:pPr>
              <a:lnSpc>
                <a:spcPct val="150000"/>
              </a:lnSpc>
            </a:pPr>
            <a:r>
              <a:rPr lang="en-GB" sz="2400" dirty="0">
                <a:solidFill>
                  <a:schemeClr val="bg1"/>
                </a:solidFill>
              </a:rPr>
              <a:t>5)    Analytical Dashboard Examples</a:t>
            </a:r>
          </a:p>
          <a:p>
            <a:pPr>
              <a:lnSpc>
                <a:spcPct val="150000"/>
              </a:lnSpc>
            </a:pPr>
            <a:r>
              <a:rPr lang="en-GB" sz="2400" dirty="0">
                <a:solidFill>
                  <a:schemeClr val="bg1"/>
                </a:solidFill>
              </a:rPr>
              <a:t>6)    Tactical Dashboard Examples</a:t>
            </a:r>
          </a:p>
          <a:p>
            <a:pPr>
              <a:lnSpc>
                <a:spcPct val="150000"/>
              </a:lnSpc>
            </a:pPr>
            <a:r>
              <a:rPr lang="en-GB" sz="2400" dirty="0">
                <a:solidFill>
                  <a:schemeClr val="bg1"/>
                </a:solidFill>
              </a:rPr>
              <a:t>7)    Dashboards Do's &amp; Don'ts</a:t>
            </a: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1CAF5EA-E4C2-4DED-BC7F-CDD54B811A84}"/>
              </a:ext>
            </a:extLst>
          </p:cNvPr>
          <p:cNvGraphicFramePr>
            <a:graphicFrameLocks noGrp="1"/>
          </p:cNvGraphicFramePr>
          <p:nvPr/>
        </p:nvGraphicFramePr>
        <p:xfrm>
          <a:off x="534743" y="1603010"/>
          <a:ext cx="8785102" cy="4076821"/>
        </p:xfrm>
        <a:graphic>
          <a:graphicData uri="http://schemas.openxmlformats.org/drawingml/2006/table">
            <a:tbl>
              <a:tblPr/>
              <a:tblGrid>
                <a:gridCol w="2496084">
                  <a:extLst>
                    <a:ext uri="{9D8B030D-6E8A-4147-A177-3AD203B41FA5}">
                      <a16:colId xmlns:a16="http://schemas.microsoft.com/office/drawing/2014/main" val="20000"/>
                    </a:ext>
                  </a:extLst>
                </a:gridCol>
                <a:gridCol w="2017320">
                  <a:extLst>
                    <a:ext uri="{9D8B030D-6E8A-4147-A177-3AD203B41FA5}">
                      <a16:colId xmlns:a16="http://schemas.microsoft.com/office/drawing/2014/main" val="20001"/>
                    </a:ext>
                  </a:extLst>
                </a:gridCol>
                <a:gridCol w="1994079">
                  <a:extLst>
                    <a:ext uri="{9D8B030D-6E8A-4147-A177-3AD203B41FA5}">
                      <a16:colId xmlns:a16="http://schemas.microsoft.com/office/drawing/2014/main" val="20002"/>
                    </a:ext>
                  </a:extLst>
                </a:gridCol>
                <a:gridCol w="2277619">
                  <a:extLst>
                    <a:ext uri="{9D8B030D-6E8A-4147-A177-3AD203B41FA5}">
                      <a16:colId xmlns:a16="http://schemas.microsoft.com/office/drawing/2014/main" val="20003"/>
                    </a:ext>
                  </a:extLst>
                </a:gridCol>
              </a:tblGrid>
              <a:tr h="1054937">
                <a:tc>
                  <a:txBody>
                    <a:bodyPr/>
                    <a:lstStyle/>
                    <a:p>
                      <a:pPr indent="0" algn="ctr"/>
                      <a:r>
                        <a:rPr lang="en-US" sz="1400" b="1">
                          <a:solidFill>
                            <a:srgbClr val="FFFFFF"/>
                          </a:solidFill>
                          <a:latin typeface="Arial"/>
                        </a:rPr>
                        <a:t>TYPE OF DASHBOARD</a:t>
                      </a:r>
                    </a:p>
                  </a:txBody>
                  <a:tcPr marL="0" marR="0" marT="0" marB="0" anchor="ctr">
                    <a:solidFill>
                      <a:srgbClr val="4473C5"/>
                    </a:solidFill>
                  </a:tcPr>
                </a:tc>
                <a:tc>
                  <a:txBody>
                    <a:bodyPr/>
                    <a:lstStyle/>
                    <a:p>
                      <a:pPr marL="114300" indent="0"/>
                      <a:r>
                        <a:rPr lang="en-US" sz="1400" b="1">
                          <a:solidFill>
                            <a:srgbClr val="FFFFFF"/>
                          </a:solidFill>
                          <a:latin typeface="Arial"/>
                        </a:rPr>
                        <a:t>LEVEL OF SENIORITY</a:t>
                      </a:r>
                    </a:p>
                  </a:txBody>
                  <a:tcPr marL="0" marR="0" marT="0" marB="0" anchor="ctr">
                    <a:solidFill>
                      <a:srgbClr val="4473C5"/>
                    </a:solidFill>
                  </a:tcPr>
                </a:tc>
                <a:tc>
                  <a:txBody>
                    <a:bodyPr/>
                    <a:lstStyle/>
                    <a:p>
                      <a:pPr marL="114300" indent="0"/>
                      <a:r>
                        <a:rPr lang="en-US" sz="1400" b="1">
                          <a:solidFill>
                            <a:srgbClr val="FFFFFF"/>
                          </a:solidFill>
                          <a:latin typeface="Arial"/>
                        </a:rPr>
                        <a:t>TIME APPLICATION</a:t>
                      </a:r>
                    </a:p>
                  </a:txBody>
                  <a:tcPr marL="0" marR="0" marT="0" marB="0" anchor="ctr">
                    <a:solidFill>
                      <a:srgbClr val="4473C5"/>
                    </a:solidFill>
                  </a:tcPr>
                </a:tc>
                <a:tc>
                  <a:txBody>
                    <a:bodyPr/>
                    <a:lstStyle/>
                    <a:p>
                      <a:pPr marL="139700" indent="0"/>
                      <a:r>
                        <a:rPr lang="en-US" sz="1400" b="1" dirty="0">
                          <a:solidFill>
                            <a:srgbClr val="FFFFFF"/>
                          </a:solidFill>
                          <a:latin typeface="Arial"/>
                        </a:rPr>
                        <a:t>LEVEL OF COMPLEXITY</a:t>
                      </a:r>
                    </a:p>
                  </a:txBody>
                  <a:tcPr marL="0" marR="0" marT="0" marB="0" anchor="ctr">
                    <a:solidFill>
                      <a:srgbClr val="4473C5"/>
                    </a:solidFill>
                  </a:tcPr>
                </a:tc>
                <a:extLst>
                  <a:ext uri="{0D108BD9-81ED-4DB2-BD59-A6C34878D82A}">
                    <a16:rowId xmlns:a16="http://schemas.microsoft.com/office/drawing/2014/main" val="10000"/>
                  </a:ext>
                </a:extLst>
              </a:tr>
              <a:tr h="1061743">
                <a:tc>
                  <a:txBody>
                    <a:bodyPr/>
                    <a:lstStyle/>
                    <a:p>
                      <a:pPr indent="0" algn="l"/>
                      <a:r>
                        <a:rPr lang="en-US" sz="1400" b="1" dirty="0">
                          <a:latin typeface="Arial"/>
                        </a:rPr>
                        <a:t>    STRATEGIC</a:t>
                      </a:r>
                    </a:p>
                  </a:txBody>
                  <a:tcPr marL="0" marR="0" marT="0" marB="0" anchor="ctr">
                    <a:solidFill>
                      <a:srgbClr val="98D1F9"/>
                    </a:solidFill>
                  </a:tcPr>
                </a:tc>
                <a:tc>
                  <a:txBody>
                    <a:bodyPr/>
                    <a:lstStyle/>
                    <a:p>
                      <a:pPr marL="114300" indent="0"/>
                      <a:r>
                        <a:rPr lang="en-US" sz="1400">
                          <a:latin typeface="Arial"/>
                        </a:rPr>
                        <a:t>Senior Management</a:t>
                      </a:r>
                    </a:p>
                  </a:txBody>
                  <a:tcPr marL="0" marR="0" marT="0" marB="0" anchor="ctr">
                    <a:solidFill>
                      <a:srgbClr val="98D1F9"/>
                    </a:solidFill>
                  </a:tcPr>
                </a:tc>
                <a:tc>
                  <a:txBody>
                    <a:bodyPr/>
                    <a:lstStyle/>
                    <a:p>
                      <a:pPr indent="0" algn="ctr"/>
                      <a:r>
                        <a:rPr lang="en-US" sz="1400">
                          <a:latin typeface="Arial"/>
                        </a:rPr>
                        <a:t>Long-term</a:t>
                      </a:r>
                    </a:p>
                  </a:txBody>
                  <a:tcPr marL="0" marR="0" marT="0" marB="0" anchor="ctr">
                    <a:solidFill>
                      <a:srgbClr val="98D1F9"/>
                    </a:solidFill>
                  </a:tcPr>
                </a:tc>
                <a:tc>
                  <a:txBody>
                    <a:bodyPr/>
                    <a:lstStyle/>
                    <a:p>
                      <a:pPr indent="0" algn="ctr"/>
                      <a:r>
                        <a:rPr lang="en-US" sz="1400">
                          <a:latin typeface="Arial"/>
                        </a:rPr>
                        <a:t>Complex</a:t>
                      </a:r>
                    </a:p>
                  </a:txBody>
                  <a:tcPr marL="0" marR="0" marT="0" marB="0" anchor="ctr">
                    <a:solidFill>
                      <a:srgbClr val="98D1F9"/>
                    </a:solidFill>
                  </a:tcPr>
                </a:tc>
                <a:extLst>
                  <a:ext uri="{0D108BD9-81ED-4DB2-BD59-A6C34878D82A}">
                    <a16:rowId xmlns:a16="http://schemas.microsoft.com/office/drawing/2014/main" val="10001"/>
                  </a:ext>
                </a:extLst>
              </a:tr>
              <a:tr h="1048130">
                <a:tc>
                  <a:txBody>
                    <a:bodyPr/>
                    <a:lstStyle/>
                    <a:p>
                      <a:pPr indent="0" algn="l"/>
                      <a:r>
                        <a:rPr lang="en-US" sz="1400" b="1" dirty="0">
                          <a:latin typeface="Arial"/>
                        </a:rPr>
                        <a:t>   TACTICAL &amp; ANALYTICAL</a:t>
                      </a:r>
                    </a:p>
                  </a:txBody>
                  <a:tcPr marL="0" marR="0" marT="0" marB="0" anchor="ctr">
                    <a:solidFill>
                      <a:srgbClr val="DEFDF8"/>
                    </a:solidFill>
                  </a:tcPr>
                </a:tc>
                <a:tc>
                  <a:txBody>
                    <a:bodyPr/>
                    <a:lstStyle/>
                    <a:p>
                      <a:pPr marL="114300" indent="0"/>
                      <a:r>
                        <a:rPr lang="en-US" sz="1400">
                          <a:latin typeface="Arial"/>
                        </a:rPr>
                        <a:t>Middle Management</a:t>
                      </a:r>
                    </a:p>
                  </a:txBody>
                  <a:tcPr marL="0" marR="0" marT="0" marB="0" anchor="ctr">
                    <a:solidFill>
                      <a:srgbClr val="DEFDF8"/>
                    </a:solidFill>
                  </a:tcPr>
                </a:tc>
                <a:tc>
                  <a:txBody>
                    <a:bodyPr/>
                    <a:lstStyle/>
                    <a:p>
                      <a:pPr indent="0" algn="ctr"/>
                      <a:r>
                        <a:rPr lang="en-US" sz="1400">
                          <a:latin typeface="Arial"/>
                        </a:rPr>
                        <a:t>Medium-term</a:t>
                      </a:r>
                    </a:p>
                  </a:txBody>
                  <a:tcPr marL="0" marR="0" marT="0" marB="0" anchor="ctr">
                    <a:solidFill>
                      <a:srgbClr val="DEFDF8"/>
                    </a:solidFill>
                  </a:tcPr>
                </a:tc>
                <a:tc>
                  <a:txBody>
                    <a:bodyPr/>
                    <a:lstStyle/>
                    <a:p>
                      <a:pPr indent="0" algn="ctr"/>
                      <a:r>
                        <a:rPr lang="en-US" sz="1400" dirty="0">
                          <a:latin typeface="Arial"/>
                        </a:rPr>
                        <a:t>Less Complex</a:t>
                      </a:r>
                    </a:p>
                  </a:txBody>
                  <a:tcPr marL="0" marR="0" marT="0" marB="0" anchor="ctr">
                    <a:solidFill>
                      <a:srgbClr val="DEFDF8"/>
                    </a:solidFill>
                  </a:tcPr>
                </a:tc>
                <a:extLst>
                  <a:ext uri="{0D108BD9-81ED-4DB2-BD59-A6C34878D82A}">
                    <a16:rowId xmlns:a16="http://schemas.microsoft.com/office/drawing/2014/main" val="10002"/>
                  </a:ext>
                </a:extLst>
              </a:tr>
              <a:tr h="912011">
                <a:tc>
                  <a:txBody>
                    <a:bodyPr/>
                    <a:lstStyle/>
                    <a:p>
                      <a:pPr indent="0" algn="l"/>
                      <a:r>
                        <a:rPr lang="en-US" sz="1400" b="1" dirty="0">
                          <a:latin typeface="Arial"/>
                        </a:rPr>
                        <a:t>   OPERATIONAL</a:t>
                      </a:r>
                    </a:p>
                  </a:txBody>
                  <a:tcPr marL="0" marR="0" marT="0" marB="0" anchor="ctr">
                    <a:solidFill>
                      <a:srgbClr val="98D1F9"/>
                    </a:solidFill>
                  </a:tcPr>
                </a:tc>
                <a:tc>
                  <a:txBody>
                    <a:bodyPr/>
                    <a:lstStyle/>
                    <a:p>
                      <a:pPr marL="114300" indent="0"/>
                      <a:r>
                        <a:rPr lang="en-US" sz="1400">
                          <a:latin typeface="Arial"/>
                        </a:rPr>
                        <a:t>Junior Management</a:t>
                      </a:r>
                    </a:p>
                  </a:txBody>
                  <a:tcPr marL="0" marR="0" marT="0" marB="0" anchor="ctr">
                    <a:solidFill>
                      <a:srgbClr val="98D1F9"/>
                    </a:solidFill>
                  </a:tcPr>
                </a:tc>
                <a:tc>
                  <a:txBody>
                    <a:bodyPr/>
                    <a:lstStyle/>
                    <a:p>
                      <a:pPr indent="0" algn="ctr"/>
                      <a:r>
                        <a:rPr lang="en-US" sz="1400" dirty="0">
                          <a:latin typeface="Arial"/>
                        </a:rPr>
                        <a:t>Routine</a:t>
                      </a:r>
                    </a:p>
                  </a:txBody>
                  <a:tcPr marL="0" marR="0" marT="0" marB="0" anchor="ctr">
                    <a:solidFill>
                      <a:srgbClr val="98D1F9"/>
                    </a:solidFill>
                  </a:tcPr>
                </a:tc>
                <a:tc>
                  <a:txBody>
                    <a:bodyPr/>
                    <a:lstStyle/>
                    <a:p>
                      <a:pPr indent="0" algn="ctr"/>
                      <a:r>
                        <a:rPr lang="en-US" sz="1400" dirty="0">
                          <a:latin typeface="Arial"/>
                        </a:rPr>
                        <a:t>Simple</a:t>
                      </a:r>
                    </a:p>
                  </a:txBody>
                  <a:tcPr marL="0" marR="0" marT="0" marB="0" anchor="ctr">
                    <a:solidFill>
                      <a:srgbClr val="98D1F9"/>
                    </a:solidFill>
                  </a:tcPr>
                </a:tc>
                <a:extLst>
                  <a:ext uri="{0D108BD9-81ED-4DB2-BD59-A6C34878D82A}">
                    <a16:rowId xmlns:a16="http://schemas.microsoft.com/office/drawing/2014/main" val="10003"/>
                  </a:ext>
                </a:extLst>
              </a:tr>
            </a:tbl>
          </a:graphicData>
        </a:graphic>
      </p:graphicFrame>
      <p:sp>
        <p:nvSpPr>
          <p:cNvPr id="3" name="Rectangle 7">
            <a:extLst>
              <a:ext uri="{FF2B5EF4-FFF2-40B4-BE49-F238E27FC236}">
                <a16:creationId xmlns:a16="http://schemas.microsoft.com/office/drawing/2014/main" id="{F726BDB4-D9F6-4E1C-8FD1-288D7AF132D7}"/>
              </a:ext>
            </a:extLst>
          </p:cNvPr>
          <p:cNvSpPr>
            <a:spLocks noChangeArrowheads="1"/>
          </p:cNvSpPr>
          <p:nvPr/>
        </p:nvSpPr>
        <p:spPr bwMode="auto">
          <a:xfrm>
            <a:off x="398952" y="305655"/>
            <a:ext cx="10087340" cy="93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spcBef>
                <a:spcPts val="1675"/>
              </a:spcBef>
            </a:pPr>
            <a:r>
              <a:rPr lang="en-US" altLang="en-US" sz="4000" b="1" spc="-50" dirty="0">
                <a:latin typeface="Arial"/>
              </a:rPr>
              <a:t>Dashboard Complexity</a:t>
            </a:r>
          </a:p>
        </p:txBody>
      </p:sp>
    </p:spTree>
    <p:extLst>
      <p:ext uri="{BB962C8B-B14F-4D97-AF65-F5344CB8AC3E}">
        <p14:creationId xmlns:p14="http://schemas.microsoft.com/office/powerpoint/2010/main" val="357685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98926"/>
            <a:ext cx="9855567" cy="648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400" b="1" u="sng" dirty="0">
                <a:latin typeface="Arial" panose="020B0604020202020204" pitchFamily="34" charset="0"/>
              </a:rPr>
              <a:t>What Is A Strategic Dashboard?</a:t>
            </a:r>
          </a:p>
          <a:p>
            <a:pPr eaLnBrk="1" hangingPunct="1">
              <a:lnSpc>
                <a:spcPct val="150000"/>
              </a:lnSpc>
              <a:spcAft>
                <a:spcPts val="1050"/>
              </a:spcAft>
            </a:pPr>
            <a:r>
              <a:rPr lang="en-US" altLang="en-US" sz="2400" dirty="0">
                <a:latin typeface="+mn-lt"/>
              </a:rPr>
              <a:t>A </a:t>
            </a:r>
            <a:r>
              <a:rPr lang="en-US" altLang="en-US" sz="2400" b="1" dirty="0">
                <a:latin typeface="+mn-lt"/>
              </a:rPr>
              <a:t>strategic dashboard </a:t>
            </a:r>
            <a:r>
              <a:rPr lang="en-US" altLang="en-US" sz="2400" dirty="0">
                <a:latin typeface="+mn-lt"/>
              </a:rPr>
              <a:t>is a reporting tool for monitoring the long-term company strategy with the help of critical success factors. They’re usually complex in their creation, provide an enterprise-wide impact to a business, and are mainly used by senior-level management.</a:t>
            </a:r>
          </a:p>
          <a:p>
            <a:pPr eaLnBrk="1" hangingPunct="1">
              <a:lnSpc>
                <a:spcPct val="150000"/>
              </a:lnSpc>
              <a:spcAft>
                <a:spcPts val="1050"/>
              </a:spcAft>
            </a:pPr>
            <a:r>
              <a:rPr lang="en-GB" sz="2400" b="0" i="0" dirty="0">
                <a:solidFill>
                  <a:srgbClr val="555555"/>
                </a:solidFill>
                <a:effectLst/>
                <a:latin typeface="+mn-lt"/>
              </a:rPr>
              <a:t>They track performance metrics against enterprise-wide strategic goals. As a result, these dashboards tend to summarize performance over set time frames: past month, quarter, or year. When the strategic dashboard is properly developed, designed, and implemented, it can effectively reduce the amount of time needed to accomplish a specific business key performance indicator, while reducing operational costs.</a:t>
            </a:r>
            <a:endParaRPr lang="en-US" altLang="en-US" sz="2400" dirty="0">
              <a:latin typeface="+mn-lt"/>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98927"/>
            <a:ext cx="4339859" cy="60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Strategic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978389"/>
            <a:ext cx="4240213" cy="5070720"/>
          </a:xfrm>
          <a:prstGeom prst="rect">
            <a:avLst/>
          </a:prstGeom>
        </p:spPr>
        <p:txBody>
          <a:bodyPr lIns="0" tIns="0" rIns="0" bIns="0"/>
          <a:lstStyle/>
          <a:p>
            <a:pPr marL="342900" indent="-342900" algn="l">
              <a:buAutoNum type="alphaLcParenR"/>
            </a:pPr>
            <a:r>
              <a:rPr lang="en-GB" b="1" dirty="0">
                <a:solidFill>
                  <a:schemeClr val="accent2">
                    <a:lumMod val="75000"/>
                  </a:schemeClr>
                </a:solidFill>
              </a:rPr>
              <a:t>Management Strategic Dashboard</a:t>
            </a:r>
          </a:p>
          <a:p>
            <a:pPr algn="l"/>
            <a:endParaRPr lang="en-GB" sz="1600" b="1" dirty="0">
              <a:solidFill>
                <a:srgbClr val="555555"/>
              </a:solidFill>
              <a:effectLst/>
              <a:latin typeface="Proxima Nova"/>
            </a:endParaRPr>
          </a:p>
          <a:p>
            <a:pPr algn="l"/>
            <a:r>
              <a:rPr lang="en-GB" sz="2400" b="0" i="0" dirty="0">
                <a:effectLst/>
              </a:rPr>
              <a:t>This</a:t>
            </a:r>
            <a:r>
              <a:rPr lang="en-GB" sz="2400" b="0" i="0" u="none" strike="noStrike" dirty="0">
                <a:effectLst/>
              </a:rPr>
              <a:t> dashboard</a:t>
            </a:r>
            <a:r>
              <a:rPr lang="en-GB" sz="2400" b="0" i="0" dirty="0">
                <a:effectLst/>
              </a:rPr>
              <a:t> below is one of the best strategic dashboard examples that could easily be displayed in a board meeting. </a:t>
            </a:r>
          </a:p>
          <a:p>
            <a:pPr algn="l"/>
            <a:endParaRPr lang="en-GB" sz="2400" dirty="0"/>
          </a:p>
          <a:p>
            <a:pPr algn="l"/>
            <a:r>
              <a:rPr lang="en-GB" sz="2400" b="0" i="0" dirty="0">
                <a:effectLst/>
              </a:rPr>
              <a:t>It isn’t cluttered, but it quickly tells a cohesive data story. </a:t>
            </a:r>
          </a:p>
          <a:p>
            <a:pPr algn="l"/>
            <a:endParaRPr lang="en-GB" sz="2400" dirty="0"/>
          </a:p>
          <a:p>
            <a:pPr algn="l"/>
            <a:r>
              <a:rPr lang="en-GB" sz="2400" dirty="0"/>
              <a:t>I</a:t>
            </a:r>
            <a:r>
              <a:rPr lang="en-GB" sz="2400" b="0" i="0" dirty="0">
                <a:effectLst/>
              </a:rPr>
              <a:t>t includes significant KPIs: customer acquisition costs, customer lifetime value, and sales target</a:t>
            </a:r>
            <a:r>
              <a:rPr lang="en-GB" sz="2400" b="1" i="0" dirty="0">
                <a:effectLst/>
              </a:rPr>
              <a:t>. </a:t>
            </a:r>
            <a:endParaRPr lang="en-GB" sz="2400" b="0" i="0" dirty="0">
              <a:effectLst/>
            </a:endParaRPr>
          </a:p>
          <a:p>
            <a:pPr algn="l"/>
            <a:endParaRPr lang="en-GB" sz="1600" dirty="0">
              <a:solidFill>
                <a:srgbClr val="555555"/>
              </a:solidFill>
              <a:latin typeface="Proxima Nova"/>
            </a:endParaRPr>
          </a:p>
          <a:p>
            <a:pPr algn="l"/>
            <a:endParaRPr lang="en-GB" sz="1600" b="0" i="0" dirty="0">
              <a:solidFill>
                <a:srgbClr val="555555"/>
              </a:solidFill>
              <a:effectLst/>
              <a:latin typeface="Proxima Nova"/>
            </a:endParaRPr>
          </a:p>
        </p:txBody>
      </p:sp>
      <p:pic>
        <p:nvPicPr>
          <p:cNvPr id="1026" name="Picture 2" descr="Strategic dashboard example: revenue and customer overview depicted on a quarterly basis">
            <a:extLst>
              <a:ext uri="{FF2B5EF4-FFF2-40B4-BE49-F238E27FC236}">
                <a16:creationId xmlns:a16="http://schemas.microsoft.com/office/drawing/2014/main" id="{CC4E6DE0-DF70-479D-B518-168058AC9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510" y="198926"/>
            <a:ext cx="5990858" cy="651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75901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58262"/>
            <a:ext cx="4263659" cy="50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Strategic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750278"/>
            <a:ext cx="4322275" cy="5750658"/>
          </a:xfrm>
          <a:prstGeom prst="rect">
            <a:avLst/>
          </a:prstGeom>
        </p:spPr>
        <p:txBody>
          <a:bodyPr lIns="0" tIns="0" rIns="0" bIns="0"/>
          <a:lstStyle/>
          <a:p>
            <a:pPr algn="just" eaLnBrk="1" hangingPunct="1"/>
            <a:r>
              <a:rPr lang="en-US" altLang="en-US" sz="1800" b="1" dirty="0">
                <a:solidFill>
                  <a:schemeClr val="accent2">
                    <a:lumMod val="75000"/>
                  </a:schemeClr>
                </a:solidFill>
                <a:latin typeface="Arial" panose="020B0604020202020204" pitchFamily="34" charset="0"/>
              </a:rPr>
              <a:t>b) CMO strategic dashboard</a:t>
            </a:r>
          </a:p>
          <a:p>
            <a:pPr algn="l"/>
            <a:endParaRPr lang="en-GB" sz="2200" b="1" dirty="0">
              <a:effectLst/>
              <a:latin typeface="Proxima Nova"/>
            </a:endParaRPr>
          </a:p>
          <a:p>
            <a:pPr algn="l"/>
            <a:r>
              <a:rPr lang="en-GB" sz="2200" b="0" i="0" dirty="0">
                <a:effectLst/>
              </a:rPr>
              <a:t>The dashboard expounds on the cost of acquiring each customer, leads, MQL, and compares them to previous periods, and set targets.</a:t>
            </a:r>
          </a:p>
          <a:p>
            <a:pPr algn="l"/>
            <a:endParaRPr lang="en-GB" sz="2200" b="0" i="0" dirty="0">
              <a:effectLst/>
            </a:endParaRPr>
          </a:p>
          <a:p>
            <a:pPr algn="l"/>
            <a:r>
              <a:rPr lang="en-GB" sz="2200" b="0" i="0" dirty="0">
                <a:effectLst/>
              </a:rPr>
              <a:t>To build this dashboard, you don’t need to have extensive IT skills or advanced database management knowledge. </a:t>
            </a:r>
          </a:p>
          <a:p>
            <a:pPr algn="l"/>
            <a:endParaRPr lang="en-GB" sz="2200" dirty="0"/>
          </a:p>
          <a:p>
            <a:pPr algn="l"/>
            <a:r>
              <a:rPr lang="en-GB" sz="2200" b="0" i="0" dirty="0">
                <a:effectLst/>
              </a:rPr>
              <a:t>The important part is that you understand your strategic goals, and the KPIs you need to achieve them.</a:t>
            </a:r>
            <a:endParaRPr lang="en-GB" sz="2200" dirty="0"/>
          </a:p>
          <a:p>
            <a:pPr algn="l"/>
            <a:endParaRPr lang="en-GB" sz="1600" b="0" i="0" dirty="0">
              <a:effectLst/>
              <a:latin typeface="Proxima Nova"/>
            </a:endParaRPr>
          </a:p>
        </p:txBody>
      </p:sp>
      <p:pic>
        <p:nvPicPr>
          <p:cNvPr id="2" name="Picture 1">
            <a:extLst>
              <a:ext uri="{FF2B5EF4-FFF2-40B4-BE49-F238E27FC236}">
                <a16:creationId xmlns:a16="http://schemas.microsoft.com/office/drawing/2014/main" id="{1A640F8E-5688-4C38-8CFE-018B0CAA5D26}"/>
              </a:ext>
            </a:extLst>
          </p:cNvPr>
          <p:cNvPicPr>
            <a:picLocks noChangeAspect="1"/>
          </p:cNvPicPr>
          <p:nvPr/>
        </p:nvPicPr>
        <p:blipFill>
          <a:blip r:embed="rId2"/>
          <a:stretch>
            <a:fillRect/>
          </a:stretch>
        </p:blipFill>
        <p:spPr>
          <a:xfrm>
            <a:off x="4695092" y="1"/>
            <a:ext cx="5998308" cy="6729046"/>
          </a:xfrm>
          <a:prstGeom prst="rect">
            <a:avLst/>
          </a:prstGeom>
        </p:spPr>
      </p:pic>
    </p:spTree>
    <p:extLst>
      <p:ext uri="{BB962C8B-B14F-4D97-AF65-F5344CB8AC3E}">
        <p14:creationId xmlns:p14="http://schemas.microsoft.com/office/powerpoint/2010/main" val="159325507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75481"/>
            <a:ext cx="4281244" cy="49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Strategic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808893"/>
            <a:ext cx="4445367" cy="5750658"/>
          </a:xfrm>
          <a:prstGeom prst="rect">
            <a:avLst/>
          </a:prstGeom>
        </p:spPr>
        <p:txBody>
          <a:bodyPr lIns="0" tIns="0" rIns="0" bIns="0"/>
          <a:lstStyle/>
          <a:p>
            <a:pPr algn="just" eaLnBrk="1" hangingPunct="1">
              <a:spcBef>
                <a:spcPts val="1050"/>
              </a:spcBef>
              <a:spcAft>
                <a:spcPts val="1050"/>
              </a:spcAft>
            </a:pPr>
            <a:r>
              <a:rPr lang="en-US" altLang="en-US" sz="1800" b="1" dirty="0">
                <a:solidFill>
                  <a:schemeClr val="accent2">
                    <a:lumMod val="75000"/>
                  </a:schemeClr>
                </a:solidFill>
                <a:latin typeface="Times New Roman" panose="02020603050405020304" pitchFamily="18" charset="0"/>
                <a:cs typeface="Times New Roman" panose="02020603050405020304" pitchFamily="18" charset="0"/>
              </a:rPr>
              <a:t>c) SaaS management dashboard</a:t>
            </a:r>
            <a:endParaRPr lang="en-GB" sz="2200" b="1" dirty="0">
              <a:solidFill>
                <a:schemeClr val="accent2">
                  <a:lumMod val="75000"/>
                </a:schemeClr>
              </a:solidFill>
              <a:effectLst/>
              <a:latin typeface="Times New Roman" panose="02020603050405020304" pitchFamily="18" charset="0"/>
              <a:cs typeface="Times New Roman" panose="02020603050405020304" pitchFamily="18" charset="0"/>
            </a:endParaRPr>
          </a:p>
          <a:p>
            <a:pPr algn="l"/>
            <a:r>
              <a:rPr lang="en-GB" sz="2400" b="0" i="0" dirty="0">
                <a:solidFill>
                  <a:srgbClr val="555555"/>
                </a:solidFill>
                <a:effectLst/>
                <a:cs typeface="Times New Roman" panose="02020603050405020304" pitchFamily="18" charset="0"/>
              </a:rPr>
              <a:t>Here, managers get an overview of the three most important areas for any Software as a Service company: </a:t>
            </a:r>
          </a:p>
          <a:p>
            <a:pPr algn="l"/>
            <a:endParaRPr lang="en-GB" sz="2400" dirty="0">
              <a:solidFill>
                <a:srgbClr val="555555"/>
              </a:solidFill>
              <a:cs typeface="Times New Roman" panose="02020603050405020304" pitchFamily="18" charset="0"/>
            </a:endParaRPr>
          </a:p>
          <a:p>
            <a:pPr algn="l"/>
            <a:r>
              <a:rPr lang="en-GB" sz="2400" b="0" i="0" dirty="0">
                <a:solidFill>
                  <a:srgbClr val="555555"/>
                </a:solidFill>
                <a:effectLst/>
                <a:cs typeface="Times New Roman" panose="02020603050405020304" pitchFamily="18" charset="0"/>
              </a:rPr>
              <a:t>1.Customers</a:t>
            </a:r>
          </a:p>
          <a:p>
            <a:pPr algn="l"/>
            <a:r>
              <a:rPr lang="en-GB" sz="2400" dirty="0">
                <a:solidFill>
                  <a:srgbClr val="555555"/>
                </a:solidFill>
                <a:cs typeface="Times New Roman" panose="02020603050405020304" pitchFamily="18" charset="0"/>
              </a:rPr>
              <a:t>2. R</a:t>
            </a:r>
            <a:r>
              <a:rPr lang="en-GB" sz="2400" b="0" i="0" dirty="0">
                <a:solidFill>
                  <a:srgbClr val="555555"/>
                </a:solidFill>
                <a:effectLst/>
                <a:cs typeface="Times New Roman" panose="02020603050405020304" pitchFamily="18" charset="0"/>
              </a:rPr>
              <a:t>evenue</a:t>
            </a:r>
          </a:p>
          <a:p>
            <a:pPr algn="l"/>
            <a:r>
              <a:rPr lang="en-GB" sz="2400" dirty="0">
                <a:solidFill>
                  <a:srgbClr val="555555"/>
                </a:solidFill>
                <a:cs typeface="Times New Roman" panose="02020603050405020304" pitchFamily="18" charset="0"/>
              </a:rPr>
              <a:t>3. Costs</a:t>
            </a:r>
          </a:p>
          <a:p>
            <a:pPr algn="l"/>
            <a:endParaRPr lang="en-GB" sz="2400" dirty="0">
              <a:solidFill>
                <a:srgbClr val="555555"/>
              </a:solidFill>
              <a:cs typeface="Times New Roman" panose="02020603050405020304" pitchFamily="18" charset="0"/>
            </a:endParaRPr>
          </a:p>
          <a:p>
            <a:pPr algn="l"/>
            <a:r>
              <a:rPr lang="en-GB" sz="2400" b="0" i="0" dirty="0">
                <a:solidFill>
                  <a:srgbClr val="555555"/>
                </a:solidFill>
                <a:effectLst/>
                <a:cs typeface="Times New Roman" panose="02020603050405020304" pitchFamily="18" charset="0"/>
              </a:rPr>
              <a:t>Also, the Monthly Recurring Revenue is one of the most important metrics to track for a SaaS business as it can give a notion of how much is the business growing. </a:t>
            </a:r>
            <a:endParaRPr lang="en-GB" sz="1600" b="0" i="0" dirty="0">
              <a:effectLst/>
              <a:cs typeface="Times New Roman" panose="02020603050405020304" pitchFamily="18" charset="0"/>
            </a:endParaRPr>
          </a:p>
        </p:txBody>
      </p:sp>
      <p:pic>
        <p:nvPicPr>
          <p:cNvPr id="2050" name="Picture 2" descr="A strategic dashboard example visualizing the number of paying customers, ARPU, CAC, CLTV, and MRR over the course of a month">
            <a:extLst>
              <a:ext uri="{FF2B5EF4-FFF2-40B4-BE49-F238E27FC236}">
                <a16:creationId xmlns:a16="http://schemas.microsoft.com/office/drawing/2014/main" id="{1C74F2B9-A9A7-4A6A-8134-E51F9FFF7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323" y="1"/>
            <a:ext cx="5881077" cy="675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7368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49725" y="116865"/>
            <a:ext cx="10306906" cy="660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400" b="1" u="sng" dirty="0">
                <a:latin typeface="Arial" panose="020B0604020202020204" pitchFamily="34" charset="0"/>
              </a:rPr>
              <a:t>What Is An </a:t>
            </a:r>
            <a:r>
              <a:rPr lang="en-GB" altLang="en-US" sz="2400" b="1" u="sng" dirty="0">
                <a:latin typeface="Proxima Nova"/>
              </a:rPr>
              <a:t>O</a:t>
            </a:r>
            <a:r>
              <a:rPr lang="en-GB" sz="2400" b="1" i="0" u="sng" dirty="0">
                <a:effectLst/>
                <a:latin typeface="Proxima Nova"/>
              </a:rPr>
              <a:t>perational</a:t>
            </a:r>
            <a:r>
              <a:rPr lang="en-US" altLang="en-US" sz="2400" b="1" u="sng" dirty="0">
                <a:latin typeface="Arial" panose="020B0604020202020204" pitchFamily="34" charset="0"/>
              </a:rPr>
              <a:t> Dashboard?</a:t>
            </a:r>
          </a:p>
          <a:p>
            <a:pPr eaLnBrk="1" hangingPunct="1">
              <a:lnSpc>
                <a:spcPct val="150000"/>
              </a:lnSpc>
              <a:spcAft>
                <a:spcPts val="1050"/>
              </a:spcAft>
            </a:pPr>
            <a:r>
              <a:rPr lang="en-GB" sz="2400" b="0" i="0" dirty="0">
                <a:effectLst/>
                <a:latin typeface="+mn-lt"/>
              </a:rPr>
              <a:t>An </a:t>
            </a:r>
            <a:r>
              <a:rPr lang="en-GB" sz="2400" b="1" i="0" dirty="0">
                <a:effectLst/>
                <a:latin typeface="+mn-lt"/>
              </a:rPr>
              <a:t>operational dashboard</a:t>
            </a:r>
            <a:r>
              <a:rPr lang="en-GB" sz="2400" b="0" i="0" dirty="0">
                <a:effectLst/>
                <a:latin typeface="+mn-lt"/>
              </a:rPr>
              <a:t> is one of the types of dashboards used for monitoring and managing operations that have a shorter time horizon. Since they focus on tracking operational processes, they’re usually administrated by junior levels of management.</a:t>
            </a:r>
          </a:p>
          <a:p>
            <a:pPr eaLnBrk="1" hangingPunct="1">
              <a:lnSpc>
                <a:spcPct val="150000"/>
              </a:lnSpc>
              <a:spcAft>
                <a:spcPts val="1050"/>
              </a:spcAft>
            </a:pPr>
            <a:r>
              <a:rPr lang="en-GB" sz="2400" b="0" i="0" dirty="0">
                <a:effectLst/>
                <a:latin typeface="+mn-lt"/>
              </a:rPr>
              <a:t>These kinds of dashboards are arguably the most common ones. </a:t>
            </a:r>
          </a:p>
          <a:p>
            <a:pPr eaLnBrk="1" hangingPunct="1">
              <a:lnSpc>
                <a:spcPct val="150000"/>
              </a:lnSpc>
              <a:spcAft>
                <a:spcPts val="1050"/>
              </a:spcAft>
            </a:pPr>
            <a:r>
              <a:rPr lang="en-GB" sz="2400" b="0" i="0" dirty="0">
                <a:effectLst/>
                <a:latin typeface="+mn-lt"/>
              </a:rPr>
              <a:t>They are mostly used for monitoring and </a:t>
            </a:r>
            <a:r>
              <a:rPr lang="en-GB" sz="2400" b="0" i="0" dirty="0" err="1">
                <a:effectLst/>
                <a:latin typeface="+mn-lt"/>
              </a:rPr>
              <a:t>analyzing</a:t>
            </a:r>
            <a:r>
              <a:rPr lang="en-GB" sz="2400" b="0" i="0" dirty="0">
                <a:effectLst/>
                <a:latin typeface="+mn-lt"/>
              </a:rPr>
              <a:t> a company’s activities in a given business area. These dashboards are usually focused on alerting about business exceptions and are based on real-time data. </a:t>
            </a:r>
          </a:p>
          <a:p>
            <a:pPr eaLnBrk="1" hangingPunct="1">
              <a:lnSpc>
                <a:spcPct val="150000"/>
              </a:lnSpc>
              <a:spcAft>
                <a:spcPts val="1050"/>
              </a:spcAft>
            </a:pPr>
            <a:r>
              <a:rPr lang="en-GB" sz="2400" b="0" i="0" dirty="0">
                <a:effectLst/>
                <a:latin typeface="+mn-lt"/>
              </a:rPr>
              <a:t>Operational metrics dashboards usually end up in the hands of the subject matter experts.</a:t>
            </a:r>
            <a:endParaRPr lang="en-US" altLang="en-US" sz="2400" dirty="0">
              <a:latin typeface="+mn-lt"/>
            </a:endParaRPr>
          </a:p>
        </p:txBody>
      </p:sp>
    </p:spTree>
    <p:extLst>
      <p:ext uri="{BB962C8B-B14F-4D97-AF65-F5344CB8AC3E}">
        <p14:creationId xmlns:p14="http://schemas.microsoft.com/office/powerpoint/2010/main" val="216855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43862" y="116865"/>
            <a:ext cx="4339859" cy="4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Strategic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43862" y="720481"/>
            <a:ext cx="4339859" cy="5990980"/>
          </a:xfrm>
          <a:prstGeom prst="rect">
            <a:avLst/>
          </a:prstGeom>
        </p:spPr>
        <p:txBody>
          <a:bodyPr lIns="0" tIns="0" rIns="0" bIns="0"/>
          <a:lstStyle/>
          <a:p>
            <a:pPr marL="342900" indent="-342900">
              <a:buFontTx/>
              <a:buAutoNum type="alphaLcParenR"/>
            </a:pPr>
            <a:r>
              <a:rPr lang="en-GB" sz="1800" b="1" dirty="0">
                <a:solidFill>
                  <a:schemeClr val="accent1"/>
                </a:solidFill>
                <a:effectLst/>
              </a:rPr>
              <a:t>Manufacturing Production</a:t>
            </a:r>
            <a:endParaRPr lang="en-GB" b="1" dirty="0">
              <a:solidFill>
                <a:schemeClr val="accent1"/>
              </a:solidFill>
            </a:endParaRPr>
          </a:p>
          <a:p>
            <a:pPr algn="l"/>
            <a:endParaRPr lang="en-GB" sz="1600" b="1" dirty="0">
              <a:effectLst/>
            </a:endParaRPr>
          </a:p>
          <a:p>
            <a:r>
              <a:rPr lang="en-GB" sz="2400" b="0" i="0" dirty="0">
                <a:effectLst/>
              </a:rPr>
              <a:t>This</a:t>
            </a:r>
            <a:r>
              <a:rPr lang="en-GB" sz="2400" b="0" i="0" u="none" strike="noStrike" dirty="0">
                <a:effectLst/>
              </a:rPr>
              <a:t> dash</a:t>
            </a:r>
            <a:r>
              <a:rPr lang="en-GB" sz="2400" b="0" i="0" dirty="0">
                <a:effectLst/>
              </a:rPr>
              <a:t>board gives a detailed overview of all aspects related to production, from the volume, quantity ordered, returned items, to machines’ performance. </a:t>
            </a:r>
          </a:p>
          <a:p>
            <a:endParaRPr lang="en-GB" sz="2400" dirty="0"/>
          </a:p>
          <a:p>
            <a:r>
              <a:rPr lang="en-GB" sz="2400" b="0" i="0" dirty="0">
                <a:effectLst/>
              </a:rPr>
              <a:t>Getting this level of insights can help manufacturers to spot any potential issues or hidden trends that could harm production as well as find improvement opportunities to optimize key processes. </a:t>
            </a:r>
            <a:endParaRPr lang="en-GB" sz="1600" b="0" i="0" dirty="0">
              <a:effectLst/>
            </a:endParaRPr>
          </a:p>
        </p:txBody>
      </p:sp>
      <p:pic>
        <p:nvPicPr>
          <p:cNvPr id="9218" name="Picture 2">
            <a:extLst>
              <a:ext uri="{FF2B5EF4-FFF2-40B4-BE49-F238E27FC236}">
                <a16:creationId xmlns:a16="http://schemas.microsoft.com/office/drawing/2014/main" id="{75F0DA8A-86CE-48CD-942F-54E0AAA6A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538" y="0"/>
            <a:ext cx="5974862" cy="6740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516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0"/>
            <a:ext cx="4392613" cy="48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Strategic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597876"/>
            <a:ext cx="4474675" cy="6107723"/>
          </a:xfrm>
          <a:prstGeom prst="rect">
            <a:avLst/>
          </a:prstGeom>
        </p:spPr>
        <p:txBody>
          <a:bodyPr lIns="0" tIns="0" rIns="0" bIns="0"/>
          <a:lstStyle/>
          <a:p>
            <a:r>
              <a:rPr lang="en-US" altLang="en-US" sz="1800" b="1" dirty="0">
                <a:solidFill>
                  <a:schemeClr val="accent1"/>
                </a:solidFill>
              </a:rPr>
              <a:t>b) </a:t>
            </a:r>
            <a:r>
              <a:rPr lang="en-GB" sz="1800" b="1" dirty="0">
                <a:solidFill>
                  <a:schemeClr val="accent1"/>
                </a:solidFill>
                <a:effectLst/>
              </a:rPr>
              <a:t>Marketing Operational Dashboard</a:t>
            </a:r>
          </a:p>
          <a:p>
            <a:pPr algn="l"/>
            <a:endParaRPr lang="en-GB" sz="2200" b="1" dirty="0">
              <a:effectLst/>
            </a:endParaRPr>
          </a:p>
          <a:p>
            <a:pPr algn="l"/>
            <a:r>
              <a:rPr lang="en-GB" sz="2400" b="0" i="0" dirty="0">
                <a:effectLst/>
              </a:rPr>
              <a:t>It shows the performance of 3 campaigns over the past 12 weeks. </a:t>
            </a:r>
          </a:p>
          <a:p>
            <a:pPr algn="l"/>
            <a:endParaRPr lang="en-GB" sz="2400" dirty="0"/>
          </a:p>
          <a:p>
            <a:pPr algn="l"/>
            <a:r>
              <a:rPr lang="en-GB" sz="2400" b="0" i="0" dirty="0">
                <a:effectLst/>
              </a:rPr>
              <a:t>It provides important operational metrics and KPI for the marketing team on cost per acquisition, total number of clicks, total acquisitions gained, &amp; the total amount spent in the specific campaign.</a:t>
            </a:r>
          </a:p>
          <a:p>
            <a:pPr algn="l"/>
            <a:endParaRPr lang="en-GB" sz="2400" dirty="0"/>
          </a:p>
          <a:p>
            <a:pPr algn="l"/>
            <a:r>
              <a:rPr lang="en-GB" sz="2400" b="0" i="0" dirty="0">
                <a:effectLst/>
              </a:rPr>
              <a:t>Any significant changes would immediately alert the marketing team. </a:t>
            </a:r>
          </a:p>
        </p:txBody>
      </p:sp>
      <p:pic>
        <p:nvPicPr>
          <p:cNvPr id="12290" name="Picture 2">
            <a:extLst>
              <a:ext uri="{FF2B5EF4-FFF2-40B4-BE49-F238E27FC236}">
                <a16:creationId xmlns:a16="http://schemas.microsoft.com/office/drawing/2014/main" id="{B1747318-1FDA-4AB4-BDBB-AD9C41654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997" y="0"/>
            <a:ext cx="5851403" cy="670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4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75834"/>
            <a:ext cx="4645025" cy="51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Strategic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638907"/>
            <a:ext cx="4580182" cy="5972907"/>
          </a:xfrm>
          <a:prstGeom prst="rect">
            <a:avLst/>
          </a:prstGeom>
        </p:spPr>
        <p:txBody>
          <a:bodyPr lIns="0" tIns="0" rIns="0" bIns="0"/>
          <a:lstStyle/>
          <a:p>
            <a:pPr algn="l"/>
            <a:r>
              <a:rPr lang="en-US" altLang="en-US" sz="1800" b="1" dirty="0">
                <a:solidFill>
                  <a:schemeClr val="accent1"/>
                </a:solidFill>
                <a:latin typeface="Times New Roman" panose="02020603050405020304" pitchFamily="18" charset="0"/>
                <a:cs typeface="Times New Roman" panose="02020603050405020304" pitchFamily="18" charset="0"/>
              </a:rPr>
              <a:t>c) </a:t>
            </a:r>
            <a:r>
              <a:rPr lang="en-GB" sz="1800" b="1" dirty="0">
                <a:solidFill>
                  <a:schemeClr val="accent1"/>
                </a:solidFill>
                <a:effectLst/>
                <a:latin typeface="Proxima Nova"/>
              </a:rPr>
              <a:t>Customer </a:t>
            </a:r>
            <a:r>
              <a:rPr lang="en-GB" b="1" dirty="0">
                <a:solidFill>
                  <a:schemeClr val="accent1"/>
                </a:solidFill>
                <a:latin typeface="Proxima Nova"/>
              </a:rPr>
              <a:t>S</a:t>
            </a:r>
            <a:r>
              <a:rPr lang="en-GB" sz="1800" b="1" dirty="0">
                <a:solidFill>
                  <a:schemeClr val="accent1"/>
                </a:solidFill>
                <a:effectLst/>
                <a:latin typeface="Proxima Nova"/>
              </a:rPr>
              <a:t>ervice Operational Metrics</a:t>
            </a:r>
          </a:p>
          <a:p>
            <a:pPr algn="l"/>
            <a:endParaRPr lang="en-GB" sz="1800" b="1" dirty="0">
              <a:effectLst/>
              <a:latin typeface="Proxima Nova"/>
            </a:endParaRPr>
          </a:p>
          <a:p>
            <a:pPr algn="l"/>
            <a:r>
              <a:rPr lang="en-GB" sz="2400" b="0" i="0" dirty="0">
                <a:effectLst/>
              </a:rPr>
              <a:t>This dashboard expounds on the customer service team’s performance over a shorter timeframe, in this case, daily, with an additional monthly overview of the first, second, third call, and unresolved ones. </a:t>
            </a:r>
          </a:p>
          <a:p>
            <a:pPr algn="l"/>
            <a:endParaRPr lang="en-GB" sz="2400" dirty="0"/>
          </a:p>
          <a:p>
            <a:pPr algn="l"/>
            <a:r>
              <a:rPr lang="en-GB" sz="2400" b="0" i="0" dirty="0">
                <a:effectLst/>
              </a:rPr>
              <a:t>We can see that the </a:t>
            </a:r>
            <a:r>
              <a:rPr lang="en-GB" sz="2400" b="0" i="0" u="none" strike="noStrike" dirty="0">
                <a:effectLst/>
              </a:rPr>
              <a:t>customer service dashboard</a:t>
            </a:r>
            <a:r>
              <a:rPr lang="en-GB" sz="2400" b="0" i="0" dirty="0">
                <a:effectLst/>
              </a:rPr>
              <a:t> is divided into 2 parts: </a:t>
            </a:r>
          </a:p>
          <a:p>
            <a:pPr algn="l"/>
            <a:endParaRPr lang="en-GB" sz="2400" b="0" i="0" dirty="0">
              <a:effectLst/>
            </a:endParaRPr>
          </a:p>
          <a:p>
            <a:pPr marL="457200" indent="-457200" algn="l">
              <a:buFont typeface="+mj-lt"/>
              <a:buAutoNum type="arabicPeriod"/>
            </a:pPr>
            <a:r>
              <a:rPr lang="en-GB" sz="2400" b="0" i="0" dirty="0">
                <a:effectLst/>
              </a:rPr>
              <a:t>The resolutions </a:t>
            </a:r>
          </a:p>
          <a:p>
            <a:pPr marL="457200" indent="-457200" algn="l">
              <a:buFont typeface="+mj-lt"/>
              <a:buAutoNum type="arabicPeriod"/>
            </a:pPr>
            <a:r>
              <a:rPr lang="en-GB" sz="2400" b="0" i="0" dirty="0">
                <a:effectLst/>
              </a:rPr>
              <a:t>The response time.</a:t>
            </a:r>
            <a:endParaRPr lang="en-GB" sz="1600" b="0" i="0" dirty="0">
              <a:effectLst/>
              <a:cs typeface="Times New Roman" panose="02020603050405020304" pitchFamily="18" charset="0"/>
            </a:endParaRPr>
          </a:p>
        </p:txBody>
      </p:sp>
      <p:pic>
        <p:nvPicPr>
          <p:cNvPr id="8194" name="Picture 2" descr="One of our operational dashboard examples: the customer service team dashboard">
            <a:extLst>
              <a:ext uri="{FF2B5EF4-FFF2-40B4-BE49-F238E27FC236}">
                <a16:creationId xmlns:a16="http://schemas.microsoft.com/office/drawing/2014/main" id="{0867D266-1171-477E-B59B-5DD67C789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781" y="0"/>
            <a:ext cx="5757619" cy="6717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1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308341" y="52387"/>
            <a:ext cx="9855567" cy="6664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400" b="1" u="sng" dirty="0">
                <a:latin typeface="Arial" panose="020B0604020202020204" pitchFamily="34" charset="0"/>
              </a:rPr>
              <a:t>What Is An </a:t>
            </a:r>
            <a:r>
              <a:rPr lang="en-GB" sz="2400" b="1" u="sng" dirty="0">
                <a:effectLst/>
                <a:latin typeface="Proxima Nova"/>
              </a:rPr>
              <a:t>Analytical</a:t>
            </a:r>
            <a:r>
              <a:rPr lang="en-US" altLang="en-US" sz="2400" b="1" u="sng" dirty="0">
                <a:latin typeface="Arial" panose="020B0604020202020204" pitchFamily="34" charset="0"/>
              </a:rPr>
              <a:t> Dashboard?</a:t>
            </a:r>
          </a:p>
          <a:p>
            <a:pPr algn="l"/>
            <a:r>
              <a:rPr lang="en-GB" sz="2400" b="0" i="0" dirty="0">
                <a:effectLst/>
                <a:latin typeface="+mn-lt"/>
              </a:rPr>
              <a:t>An </a:t>
            </a:r>
            <a:r>
              <a:rPr lang="en-GB" sz="2400" b="1" i="0" dirty="0">
                <a:effectLst/>
                <a:latin typeface="+mn-lt"/>
              </a:rPr>
              <a:t>analytical dashboard</a:t>
            </a:r>
            <a:r>
              <a:rPr lang="en-GB" sz="2400" b="0" i="0" dirty="0">
                <a:effectLst/>
                <a:latin typeface="+mn-lt"/>
              </a:rPr>
              <a:t> is a type of dashboard that contains a vast amount of data created and used by analysts to provide support to executives. </a:t>
            </a:r>
          </a:p>
          <a:p>
            <a:pPr algn="l"/>
            <a:endParaRPr lang="en-GB" sz="2400" dirty="0">
              <a:latin typeface="+mn-lt"/>
            </a:endParaRPr>
          </a:p>
          <a:p>
            <a:pPr algn="l"/>
            <a:r>
              <a:rPr lang="en-GB" sz="2400" b="0" i="0" dirty="0">
                <a:effectLst/>
                <a:latin typeface="+mn-lt"/>
              </a:rPr>
              <a:t>They supply a business with a comprehensive overview of data, with middle management being a crucial part of its usage.</a:t>
            </a:r>
          </a:p>
          <a:p>
            <a:pPr algn="l"/>
            <a:endParaRPr lang="en-GB" sz="2400" b="0" i="0" dirty="0">
              <a:effectLst/>
              <a:latin typeface="+mn-lt"/>
            </a:endParaRPr>
          </a:p>
          <a:p>
            <a:pPr algn="l"/>
            <a:r>
              <a:rPr lang="en-GB" sz="2400" b="0" i="0" dirty="0">
                <a:effectLst/>
                <a:latin typeface="+mn-lt"/>
              </a:rPr>
              <a:t>Like mentioned earlier, the importance of an analytical dashboard lies within its impact on historical data usage, where analysts can identify trends, compare them with multiple variables and create predictions, and targets, which can be implemented in the business intelligence strategy of a company. </a:t>
            </a:r>
          </a:p>
          <a:p>
            <a:pPr algn="l"/>
            <a:endParaRPr lang="en-GB" sz="2400" dirty="0">
              <a:latin typeface="+mn-lt"/>
            </a:endParaRPr>
          </a:p>
          <a:p>
            <a:pPr algn="l"/>
            <a:r>
              <a:rPr lang="en-GB" sz="2400" b="0" i="0" dirty="0">
                <a:effectLst/>
                <a:latin typeface="+mn-lt"/>
              </a:rPr>
              <a:t>They are often useful when complex categorized information is massive and broad, and need visualization to perform a clear analysis of generated data.</a:t>
            </a:r>
          </a:p>
        </p:txBody>
      </p:sp>
    </p:spTree>
    <p:extLst>
      <p:ext uri="{BB962C8B-B14F-4D97-AF65-F5344CB8AC3E}">
        <p14:creationId xmlns:p14="http://schemas.microsoft.com/office/powerpoint/2010/main" val="3382017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6" name="Rectangle 3">
            <a:extLst>
              <a:ext uri="{FF2B5EF4-FFF2-40B4-BE49-F238E27FC236}">
                <a16:creationId xmlns:a16="http://schemas.microsoft.com/office/drawing/2014/main" id="{4AF47182-4560-49BC-A37A-F50F47E508B8}"/>
              </a:ext>
            </a:extLst>
          </p:cNvPr>
          <p:cNvSpPr>
            <a:spLocks noChangeArrowheads="1"/>
          </p:cNvSpPr>
          <p:nvPr/>
        </p:nvSpPr>
        <p:spPr bwMode="auto">
          <a:xfrm>
            <a:off x="572111" y="1327762"/>
            <a:ext cx="9615243" cy="487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050"/>
              </a:spcAft>
            </a:pPr>
            <a:r>
              <a:rPr lang="en-US" altLang="en-US" sz="2800" dirty="0">
                <a:latin typeface="+mn-lt"/>
              </a:rPr>
              <a:t>Business intelligence has evolved into smart solutions that provide effective data management - from extracting, monitoring, analyzing, and deriving actionable insights needed to stay competitive on the market, to powerful visualizations created with a dashboard builder which enables business users to interact with data and drill into bits and pieces of information they might need, at any time, any place.</a:t>
            </a:r>
          </a:p>
        </p:txBody>
      </p:sp>
      <p:sp>
        <p:nvSpPr>
          <p:cNvPr id="3" name="Rectangle 2">
            <a:extLst>
              <a:ext uri="{FF2B5EF4-FFF2-40B4-BE49-F238E27FC236}">
                <a16:creationId xmlns:a16="http://schemas.microsoft.com/office/drawing/2014/main" id="{C0913E49-F672-4F90-89EE-4ED5DCFDBAE1}"/>
              </a:ext>
            </a:extLst>
          </p:cNvPr>
          <p:cNvSpPr/>
          <p:nvPr/>
        </p:nvSpPr>
        <p:spPr>
          <a:xfrm>
            <a:off x="572111" y="447673"/>
            <a:ext cx="5295289" cy="724633"/>
          </a:xfrm>
          <a:prstGeom prst="rect">
            <a:avLst/>
          </a:prstGeom>
        </p:spPr>
        <p:txBody>
          <a:bodyPr wrap="none" lIns="0" tIns="0" rIns="0" bIns="0"/>
          <a:lstStyle/>
          <a:p>
            <a:pPr eaLnBrk="1" fontAlgn="auto" hangingPunct="1">
              <a:spcBef>
                <a:spcPts val="0"/>
              </a:spcBef>
              <a:spcAft>
                <a:spcPts val="0"/>
              </a:spcAft>
              <a:defRPr/>
            </a:pPr>
            <a:r>
              <a:rPr lang="en-US" sz="4000" b="1" spc="-50" dirty="0">
                <a:latin typeface="Arial"/>
              </a:rPr>
              <a:t>Business Intelligence</a:t>
            </a:r>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185249" y="175481"/>
            <a:ext cx="4498120" cy="60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a:t>
            </a:r>
            <a:r>
              <a:rPr lang="en-GB" sz="2000" b="1" u="sng" dirty="0">
                <a:effectLst/>
                <a:latin typeface="Proxima Nova"/>
              </a:rPr>
              <a:t>Analytical</a:t>
            </a:r>
            <a:r>
              <a:rPr lang="en-US" altLang="en-US" sz="2000" b="1" u="sng" dirty="0">
                <a:latin typeface="Arial" panose="020B0604020202020204" pitchFamily="34" charset="0"/>
              </a:rPr>
              <a:t>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978388"/>
            <a:ext cx="4240213" cy="5656873"/>
          </a:xfrm>
          <a:prstGeom prst="rect">
            <a:avLst/>
          </a:prstGeom>
        </p:spPr>
        <p:txBody>
          <a:bodyPr lIns="0" tIns="0" rIns="0" bIns="0"/>
          <a:lstStyle/>
          <a:p>
            <a:pPr marL="342900" indent="-342900" algn="l">
              <a:buAutoNum type="alphaLcParenR"/>
            </a:pPr>
            <a:r>
              <a:rPr lang="en-GB" sz="1600" b="1" dirty="0">
                <a:solidFill>
                  <a:srgbClr val="C00000"/>
                </a:solidFill>
                <a:effectLst/>
              </a:rPr>
              <a:t>Healthcare Analytical Dashboard</a:t>
            </a:r>
          </a:p>
          <a:p>
            <a:pPr algn="l"/>
            <a:endParaRPr lang="en-GB" sz="1600" b="1" dirty="0">
              <a:effectLst/>
            </a:endParaRPr>
          </a:p>
          <a:p>
            <a:pPr algn="l"/>
            <a:r>
              <a:rPr lang="en-GB" sz="2400" b="0" i="0" dirty="0">
                <a:effectLst/>
              </a:rPr>
              <a:t>This</a:t>
            </a:r>
            <a:r>
              <a:rPr lang="en-GB" sz="2400" b="0" i="0" u="none" strike="noStrike" dirty="0">
                <a:effectLst/>
              </a:rPr>
              <a:t> dashboard</a:t>
            </a:r>
            <a:r>
              <a:rPr lang="en-GB" sz="2400" b="0" i="0" dirty="0">
                <a:effectLst/>
              </a:rPr>
              <a:t> aims to monitor all aspects related to how satisfied are your patients with your facility and the service it provides. </a:t>
            </a:r>
          </a:p>
          <a:p>
            <a:pPr algn="l"/>
            <a:endParaRPr lang="en-GB" sz="2400" dirty="0"/>
          </a:p>
          <a:p>
            <a:pPr algn="l"/>
            <a:r>
              <a:rPr lang="en-GB" sz="2400" b="0" i="0" dirty="0">
                <a:effectLst/>
              </a:rPr>
              <a:t>Covering aspects such as staff, treatment, waiting times, and safety.</a:t>
            </a:r>
          </a:p>
          <a:p>
            <a:pPr algn="l"/>
            <a:endParaRPr lang="en-GB" sz="2400" b="0" i="0" dirty="0">
              <a:effectLst/>
            </a:endParaRPr>
          </a:p>
          <a:p>
            <a:pPr algn="l"/>
            <a:r>
              <a:rPr lang="en-GB" sz="2400" dirty="0"/>
              <a:t>This </a:t>
            </a:r>
            <a:r>
              <a:rPr lang="en-GB" sz="2400" b="0" i="0" dirty="0">
                <a:effectLst/>
              </a:rPr>
              <a:t>dashboard will help you to assess your relationship with patients and ensure they are getting everything they need. </a:t>
            </a:r>
            <a:endParaRPr lang="en-GB" sz="1600" dirty="0"/>
          </a:p>
          <a:p>
            <a:pPr algn="l"/>
            <a:endParaRPr lang="en-GB" sz="1600" b="0" i="0" dirty="0">
              <a:effectLst/>
            </a:endParaRPr>
          </a:p>
        </p:txBody>
      </p:sp>
      <p:pic>
        <p:nvPicPr>
          <p:cNvPr id="7170" name="Picture 2" descr="Patient satisfaction analytical dashboard example for efficient patient management ">
            <a:extLst>
              <a:ext uri="{FF2B5EF4-FFF2-40B4-BE49-F238E27FC236}">
                <a16:creationId xmlns:a16="http://schemas.microsoft.com/office/drawing/2014/main" id="{52C1212B-568A-4E28-8029-0658BA402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0"/>
            <a:ext cx="6121400" cy="6717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488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99281"/>
            <a:ext cx="4492259" cy="60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a:t>
            </a:r>
            <a:r>
              <a:rPr lang="en-GB" sz="2000" b="1" u="sng" dirty="0">
                <a:effectLst/>
                <a:latin typeface="Proxima Nova"/>
              </a:rPr>
              <a:t>Analytical</a:t>
            </a:r>
            <a:r>
              <a:rPr lang="en-US" altLang="en-US" sz="2000" b="1" u="sng" dirty="0">
                <a:latin typeface="Arial" panose="020B0604020202020204" pitchFamily="34" charset="0"/>
              </a:rPr>
              <a:t>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808893"/>
            <a:ext cx="4322275" cy="5750658"/>
          </a:xfrm>
          <a:prstGeom prst="rect">
            <a:avLst/>
          </a:prstGeom>
        </p:spPr>
        <p:txBody>
          <a:bodyPr lIns="0" tIns="0" rIns="0" bIns="0"/>
          <a:lstStyle/>
          <a:p>
            <a:pPr algn="just"/>
            <a:r>
              <a:rPr lang="en-US" altLang="en-US" b="1" dirty="0">
                <a:solidFill>
                  <a:srgbClr val="C00000"/>
                </a:solidFill>
              </a:rPr>
              <a:t>b) </a:t>
            </a:r>
            <a:r>
              <a:rPr lang="en-GB" b="1" dirty="0">
                <a:solidFill>
                  <a:srgbClr val="C00000"/>
                </a:solidFill>
                <a:effectLst/>
              </a:rPr>
              <a:t>Analytical retail KPI dashboard</a:t>
            </a:r>
            <a:endParaRPr lang="en-US" altLang="en-US" b="1" dirty="0">
              <a:solidFill>
                <a:srgbClr val="C00000"/>
              </a:solidFill>
            </a:endParaRPr>
          </a:p>
          <a:p>
            <a:pPr algn="l"/>
            <a:endParaRPr lang="en-GB" sz="2400" b="1" dirty="0">
              <a:effectLst/>
            </a:endParaRPr>
          </a:p>
          <a:p>
            <a:pPr algn="l"/>
            <a:r>
              <a:rPr lang="en-GB" sz="2400" b="0" i="0" dirty="0">
                <a:effectLst/>
              </a:rPr>
              <a:t>The dashboard shows some of the crucial metrics such as</a:t>
            </a:r>
          </a:p>
          <a:p>
            <a:pPr algn="l"/>
            <a:r>
              <a:rPr lang="en-GB" sz="2400" b="0" i="0" dirty="0">
                <a:effectLst/>
              </a:rPr>
              <a:t> </a:t>
            </a:r>
          </a:p>
          <a:p>
            <a:pPr marL="457200" indent="-457200" algn="l">
              <a:buFont typeface="+mj-lt"/>
              <a:buAutoNum type="arabicPeriod"/>
            </a:pPr>
            <a:r>
              <a:rPr lang="en-GB" sz="2400" dirty="0"/>
              <a:t>R</a:t>
            </a:r>
            <a:r>
              <a:rPr lang="en-GB" sz="2400" b="0" i="0" dirty="0">
                <a:effectLst/>
              </a:rPr>
              <a:t>ate of return (also depicted by category)</a:t>
            </a:r>
          </a:p>
          <a:p>
            <a:pPr marL="457200" indent="-457200" algn="l">
              <a:buFont typeface="+mj-lt"/>
              <a:buAutoNum type="arabicPeriod"/>
            </a:pPr>
            <a:endParaRPr lang="en-GB" sz="2400" b="0" i="0" dirty="0">
              <a:effectLst/>
            </a:endParaRPr>
          </a:p>
          <a:p>
            <a:pPr marL="457200" indent="-457200" algn="l">
              <a:buFont typeface="+mj-lt"/>
              <a:buAutoNum type="arabicPeriod"/>
            </a:pPr>
            <a:r>
              <a:rPr lang="en-GB" sz="2400" dirty="0"/>
              <a:t>T</a:t>
            </a:r>
            <a:r>
              <a:rPr lang="en-GB" sz="2400" b="0" i="0" dirty="0">
                <a:effectLst/>
              </a:rPr>
              <a:t>he total volume of sales customer retention rate</a:t>
            </a:r>
          </a:p>
          <a:p>
            <a:pPr marL="457200" indent="-457200" algn="l">
              <a:buFont typeface="+mj-lt"/>
              <a:buAutoNum type="arabicPeriod"/>
            </a:pPr>
            <a:endParaRPr lang="en-GB" sz="2400" b="0" i="0" dirty="0">
              <a:effectLst/>
            </a:endParaRPr>
          </a:p>
          <a:p>
            <a:pPr marL="457200" indent="-457200" algn="l">
              <a:buFont typeface="+mj-lt"/>
              <a:buAutoNum type="arabicPeriod"/>
            </a:pPr>
            <a:r>
              <a:rPr lang="en-GB" sz="2400" dirty="0"/>
              <a:t>T</a:t>
            </a:r>
            <a:r>
              <a:rPr lang="en-GB" sz="2400" b="0" i="0" dirty="0">
                <a:effectLst/>
              </a:rPr>
              <a:t>he number of new returning customers through a set timeframe</a:t>
            </a:r>
          </a:p>
        </p:txBody>
      </p:sp>
      <p:pic>
        <p:nvPicPr>
          <p:cNvPr id="11266" name="Picture 2" descr="Analytical dashboard example: retail KPI dashboard">
            <a:extLst>
              <a:ext uri="{FF2B5EF4-FFF2-40B4-BE49-F238E27FC236}">
                <a16:creationId xmlns:a16="http://schemas.microsoft.com/office/drawing/2014/main" id="{933D9BCA-78E2-4468-8007-C19705ADD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015" y="0"/>
            <a:ext cx="5910385" cy="6688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06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98927"/>
            <a:ext cx="4902567" cy="60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dirty="0">
                <a:latin typeface="Arial" panose="020B0604020202020204" pitchFamily="34" charset="0"/>
              </a:rPr>
              <a:t>Examples of </a:t>
            </a:r>
            <a:r>
              <a:rPr lang="en-GB" sz="2000" dirty="0">
                <a:effectLst/>
                <a:latin typeface="Proxima Nova"/>
              </a:rPr>
              <a:t>Analytical</a:t>
            </a:r>
            <a:r>
              <a:rPr lang="en-US" altLang="en-US" sz="2000" dirty="0">
                <a:latin typeface="Arial" panose="020B0604020202020204" pitchFamily="34" charset="0"/>
              </a:rPr>
              <a:t> Dashboard?</a:t>
            </a:r>
            <a:r>
              <a:rPr lang="en-GB" sz="2000" b="0" i="0" dirty="0">
                <a:solidFill>
                  <a:srgbClr val="555555"/>
                </a:solidFill>
                <a:effectLst/>
                <a:latin typeface="Proxima Nova"/>
              </a:rPr>
              <a:t>.</a:t>
            </a:r>
            <a:endParaRPr lang="en-US" altLang="en-US" sz="2000" dirty="0">
              <a:latin typeface="Arial" panose="020B0604020202020204" pitchFamily="34" charset="0"/>
            </a:endParaRPr>
          </a:p>
        </p:txBody>
      </p:sp>
      <p:sp>
        <p:nvSpPr>
          <p:cNvPr id="3" name="Rectangle 2">
            <a:extLst>
              <a:ext uri="{FF2B5EF4-FFF2-40B4-BE49-F238E27FC236}">
                <a16:creationId xmlns:a16="http://schemas.microsoft.com/office/drawing/2014/main" id="{EE500D7C-D7C5-4370-B0D3-5EBF2404228D}"/>
              </a:ext>
            </a:extLst>
          </p:cNvPr>
          <p:cNvSpPr/>
          <p:nvPr/>
        </p:nvSpPr>
        <p:spPr>
          <a:xfrm>
            <a:off x="290756" y="808893"/>
            <a:ext cx="4445367" cy="5750658"/>
          </a:xfrm>
          <a:prstGeom prst="rect">
            <a:avLst/>
          </a:prstGeom>
        </p:spPr>
        <p:txBody>
          <a:bodyPr lIns="0" tIns="0" rIns="0" bIns="0"/>
          <a:lstStyle/>
          <a:p>
            <a:pPr algn="just">
              <a:spcBef>
                <a:spcPts val="1050"/>
              </a:spcBef>
              <a:spcAft>
                <a:spcPts val="1050"/>
              </a:spcAft>
            </a:pPr>
            <a:r>
              <a:rPr lang="en-US" altLang="en-US" sz="1800" b="1" dirty="0">
                <a:cs typeface="Times New Roman" panose="02020603050405020304" pitchFamily="18" charset="0"/>
              </a:rPr>
              <a:t>c) </a:t>
            </a:r>
            <a:r>
              <a:rPr lang="en-GB" b="1" dirty="0">
                <a:effectLst/>
              </a:rPr>
              <a:t>KPI Dashboard for FMCG industry</a:t>
            </a:r>
            <a:endParaRPr lang="en-GB" sz="2200" b="1" dirty="0">
              <a:effectLst/>
              <a:cs typeface="Times New Roman" panose="02020603050405020304" pitchFamily="18" charset="0"/>
            </a:endParaRPr>
          </a:p>
          <a:p>
            <a:pPr algn="l"/>
            <a:r>
              <a:rPr lang="en-GB" sz="2400" b="0" i="0" dirty="0">
                <a:effectLst/>
              </a:rPr>
              <a:t>KPIs related to deliveries, products sold, inventory, and stock, the FMCG dashboard gives an overview of all important aspects for the correct functioning of a fast-moving consumer goods business. </a:t>
            </a:r>
          </a:p>
          <a:p>
            <a:pPr algn="l"/>
            <a:endParaRPr lang="en-GB" sz="2400" dirty="0"/>
          </a:p>
          <a:p>
            <a:pPr algn="l"/>
            <a:r>
              <a:rPr lang="en-GB" sz="2400" b="0" i="0" dirty="0">
                <a:effectLst/>
              </a:rPr>
              <a:t>By tracking the out-of-stock rate closely you get a picture of the status of your inventory and avoid stockouts that can affect sales.</a:t>
            </a:r>
            <a:endParaRPr lang="en-GB" sz="1600" b="0" i="0" dirty="0">
              <a:effectLst/>
              <a:cs typeface="Times New Roman" panose="02020603050405020304" pitchFamily="18" charset="0"/>
            </a:endParaRPr>
          </a:p>
        </p:txBody>
      </p:sp>
      <p:pic>
        <p:nvPicPr>
          <p:cNvPr id="6148" name="Picture 4" descr="Analytical dashboard template: FMCG KPI dashboard ">
            <a:extLst>
              <a:ext uri="{FF2B5EF4-FFF2-40B4-BE49-F238E27FC236}">
                <a16:creationId xmlns:a16="http://schemas.microsoft.com/office/drawing/2014/main" id="{5EA3191B-AAF4-4055-910B-B261738E3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908" y="0"/>
            <a:ext cx="5863492" cy="671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599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98926"/>
            <a:ext cx="9855567" cy="648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400" b="1" u="sng" dirty="0">
                <a:latin typeface="Arial" panose="020B0604020202020204" pitchFamily="34" charset="0"/>
              </a:rPr>
              <a:t>What Is A </a:t>
            </a:r>
            <a:r>
              <a:rPr lang="en-GB" sz="2400" b="1" u="sng" dirty="0">
                <a:latin typeface="Arial" panose="020B0604020202020204" pitchFamily="34" charset="0"/>
              </a:rPr>
              <a:t>Tactical</a:t>
            </a:r>
            <a:r>
              <a:rPr lang="en-US" altLang="en-US" sz="2400" b="1" u="sng" dirty="0">
                <a:latin typeface="Arial" panose="020B0604020202020204" pitchFamily="34" charset="0"/>
              </a:rPr>
              <a:t> Dashboard?</a:t>
            </a:r>
          </a:p>
          <a:p>
            <a:pPr algn="l"/>
            <a:r>
              <a:rPr lang="en-GB" sz="2400" b="0" i="0" dirty="0">
                <a:effectLst/>
                <a:latin typeface="+mn-lt"/>
              </a:rPr>
              <a:t>A </a:t>
            </a:r>
            <a:r>
              <a:rPr lang="en-GB" sz="2400" b="1" i="0" dirty="0">
                <a:effectLst/>
                <a:latin typeface="+mn-lt"/>
              </a:rPr>
              <a:t>tactical dashboard</a:t>
            </a:r>
            <a:r>
              <a:rPr lang="en-GB" sz="2400" b="0" i="0" dirty="0">
                <a:effectLst/>
                <a:latin typeface="+mn-lt"/>
              </a:rPr>
              <a:t> is utilized in the analysis and monitoring of processes conducted by mid-level management, emphasizing the analysis. </a:t>
            </a:r>
          </a:p>
          <a:p>
            <a:pPr algn="l"/>
            <a:endParaRPr lang="en-GB" sz="2400" dirty="0">
              <a:latin typeface="+mn-lt"/>
            </a:endParaRPr>
          </a:p>
          <a:p>
            <a:pPr algn="l"/>
            <a:r>
              <a:rPr lang="en-GB" sz="2400" b="0" i="0" dirty="0">
                <a:effectLst/>
                <a:latin typeface="+mn-lt"/>
              </a:rPr>
              <a:t>Then an organization effectively tracks the performance of a company’s goal and delivers analytic recommendations for future strategies.</a:t>
            </a:r>
          </a:p>
          <a:p>
            <a:pPr algn="l"/>
            <a:endParaRPr lang="en-GB" sz="2400" b="0" i="0" dirty="0">
              <a:effectLst/>
              <a:latin typeface="+mn-lt"/>
            </a:endParaRPr>
          </a:p>
          <a:p>
            <a:pPr algn="l"/>
            <a:r>
              <a:rPr lang="en-GB" sz="2400" b="0" i="0" dirty="0">
                <a:effectLst/>
                <a:latin typeface="+mn-lt"/>
              </a:rPr>
              <a:t>Tactical dashboards are often the most analytical dashboards. They are great for monitoring the processes that support the organization’s strategic initiatives. </a:t>
            </a:r>
          </a:p>
          <a:p>
            <a:pPr algn="l"/>
            <a:endParaRPr lang="en-GB" sz="2400" dirty="0">
              <a:latin typeface="+mn-lt"/>
            </a:endParaRPr>
          </a:p>
          <a:p>
            <a:pPr algn="l"/>
            <a:r>
              <a:rPr lang="en-GB" sz="2400" b="0" i="0" dirty="0">
                <a:effectLst/>
                <a:latin typeface="+mn-lt"/>
              </a:rPr>
              <a:t>Tactical dashboards help guide users through the decision process. They capitalize on the interactive nature of dashboards by providing users the ability to explore the data.</a:t>
            </a:r>
          </a:p>
        </p:txBody>
      </p:sp>
    </p:spTree>
    <p:extLst>
      <p:ext uri="{BB962C8B-B14F-4D97-AF65-F5344CB8AC3E}">
        <p14:creationId xmlns:p14="http://schemas.microsoft.com/office/powerpoint/2010/main" val="2009033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98927"/>
            <a:ext cx="4902567" cy="60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dirty="0">
                <a:latin typeface="Arial" panose="020B0604020202020204" pitchFamily="34" charset="0"/>
              </a:rPr>
              <a:t>Examples of </a:t>
            </a:r>
            <a:r>
              <a:rPr lang="en-GB" sz="2000" dirty="0">
                <a:latin typeface="Arial" panose="020B0604020202020204" pitchFamily="34" charset="0"/>
              </a:rPr>
              <a:t>Tactical</a:t>
            </a:r>
            <a:r>
              <a:rPr lang="en-US" altLang="en-US" sz="2000" dirty="0">
                <a:latin typeface="Arial" panose="020B0604020202020204" pitchFamily="34" charset="0"/>
              </a:rPr>
              <a:t> Dashboard?</a:t>
            </a:r>
            <a:r>
              <a:rPr lang="en-GB" sz="2000" b="0" i="0" dirty="0">
                <a:solidFill>
                  <a:srgbClr val="555555"/>
                </a:solidFill>
                <a:effectLst/>
                <a:latin typeface="Proxima Nova"/>
              </a:rPr>
              <a:t>.</a:t>
            </a:r>
            <a:endParaRPr lang="en-US" altLang="en-US" sz="2000" dirty="0">
              <a:latin typeface="Arial" panose="020B0604020202020204" pitchFamily="34" charset="0"/>
            </a:endParaRPr>
          </a:p>
        </p:txBody>
      </p:sp>
      <p:sp>
        <p:nvSpPr>
          <p:cNvPr id="3" name="Rectangle 2">
            <a:extLst>
              <a:ext uri="{FF2B5EF4-FFF2-40B4-BE49-F238E27FC236}">
                <a16:creationId xmlns:a16="http://schemas.microsoft.com/office/drawing/2014/main" id="{EE500D7C-D7C5-4370-B0D3-5EBF2404228D}"/>
              </a:ext>
            </a:extLst>
          </p:cNvPr>
          <p:cNvSpPr/>
          <p:nvPr/>
        </p:nvSpPr>
        <p:spPr>
          <a:xfrm>
            <a:off x="290756" y="978389"/>
            <a:ext cx="4240213" cy="5070720"/>
          </a:xfrm>
          <a:prstGeom prst="rect">
            <a:avLst/>
          </a:prstGeom>
        </p:spPr>
        <p:txBody>
          <a:bodyPr lIns="0" tIns="0" rIns="0" bIns="0"/>
          <a:lstStyle/>
          <a:p>
            <a:pPr algn="l"/>
            <a:r>
              <a:rPr lang="en-GB" b="1" dirty="0"/>
              <a:t>a</a:t>
            </a:r>
            <a:r>
              <a:rPr lang="en-GB" b="1" dirty="0">
                <a:effectLst/>
              </a:rPr>
              <a:t>) Supply chain management tactical dashboard</a:t>
            </a:r>
          </a:p>
          <a:p>
            <a:pPr algn="l"/>
            <a:endParaRPr lang="en-GB" sz="1600" b="1" dirty="0">
              <a:effectLst/>
            </a:endParaRPr>
          </a:p>
          <a:p>
            <a:pPr algn="l"/>
            <a:r>
              <a:rPr lang="en-GB" sz="2400" b="0" i="0" dirty="0">
                <a:effectLst/>
              </a:rPr>
              <a:t>This</a:t>
            </a:r>
            <a:r>
              <a:rPr lang="en-GB" sz="2400" b="0" i="0" u="none" strike="noStrike" dirty="0">
                <a:effectLst/>
              </a:rPr>
              <a:t> </a:t>
            </a:r>
            <a:r>
              <a:rPr lang="en-GB" sz="2400" b="0" i="0" dirty="0">
                <a:effectLst/>
              </a:rPr>
              <a:t>dashboard concentrates on the supply chain of a logistics company.</a:t>
            </a:r>
          </a:p>
          <a:p>
            <a:pPr algn="l"/>
            <a:endParaRPr lang="en-GB" sz="2400" dirty="0"/>
          </a:p>
          <a:p>
            <a:pPr algn="l"/>
            <a:r>
              <a:rPr lang="en-GB" sz="2400" b="0" i="0" dirty="0">
                <a:effectLst/>
              </a:rPr>
              <a:t>It shows metrics such as the inventory-to-sales ratio and the inventory turnover show the financial stability of a company – you need to know the ratio between your sold items and items in stock.</a:t>
            </a:r>
            <a:endParaRPr lang="en-GB" sz="1600" dirty="0"/>
          </a:p>
          <a:p>
            <a:pPr algn="l"/>
            <a:endParaRPr lang="en-GB" sz="1600" b="0" i="0" dirty="0">
              <a:effectLst/>
            </a:endParaRPr>
          </a:p>
        </p:txBody>
      </p:sp>
      <p:pic>
        <p:nvPicPr>
          <p:cNvPr id="5126" name="Picture 6" descr="One of our tactical dashboard examples for the supply chain management">
            <a:extLst>
              <a:ext uri="{FF2B5EF4-FFF2-40B4-BE49-F238E27FC236}">
                <a16:creationId xmlns:a16="http://schemas.microsoft.com/office/drawing/2014/main" id="{3F0D4355-F371-4032-9E9C-898C8E5E2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815" y="0"/>
            <a:ext cx="5986585" cy="671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972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93420"/>
            <a:ext cx="4902567" cy="46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dirty="0">
                <a:latin typeface="Arial" panose="020B0604020202020204" pitchFamily="34" charset="0"/>
              </a:rPr>
              <a:t>Examples of </a:t>
            </a:r>
            <a:r>
              <a:rPr lang="en-GB" sz="2000" dirty="0">
                <a:latin typeface="Arial" panose="020B0604020202020204" pitchFamily="34" charset="0"/>
              </a:rPr>
              <a:t>Tactical</a:t>
            </a:r>
            <a:r>
              <a:rPr lang="en-US" altLang="en-US" sz="2000" dirty="0">
                <a:latin typeface="Arial" panose="020B0604020202020204" pitchFamily="34" charset="0"/>
              </a:rPr>
              <a:t> Dashboard?</a:t>
            </a:r>
            <a:r>
              <a:rPr lang="en-GB" sz="2000" b="0" i="0" dirty="0">
                <a:solidFill>
                  <a:srgbClr val="555555"/>
                </a:solidFill>
                <a:effectLst/>
                <a:latin typeface="Proxima Nova"/>
              </a:rPr>
              <a:t>.</a:t>
            </a:r>
            <a:endParaRPr lang="en-US" altLang="en-US" sz="2000" dirty="0">
              <a:latin typeface="Arial" panose="020B0604020202020204" pitchFamily="34" charset="0"/>
            </a:endParaRPr>
          </a:p>
        </p:txBody>
      </p:sp>
      <p:sp>
        <p:nvSpPr>
          <p:cNvPr id="3" name="Rectangle 2">
            <a:extLst>
              <a:ext uri="{FF2B5EF4-FFF2-40B4-BE49-F238E27FC236}">
                <a16:creationId xmlns:a16="http://schemas.microsoft.com/office/drawing/2014/main" id="{EE500D7C-D7C5-4370-B0D3-5EBF2404228D}"/>
              </a:ext>
            </a:extLst>
          </p:cNvPr>
          <p:cNvSpPr/>
          <p:nvPr/>
        </p:nvSpPr>
        <p:spPr>
          <a:xfrm>
            <a:off x="290756" y="650265"/>
            <a:ext cx="4322275" cy="6043611"/>
          </a:xfrm>
          <a:prstGeom prst="rect">
            <a:avLst/>
          </a:prstGeom>
        </p:spPr>
        <p:txBody>
          <a:bodyPr lIns="0" tIns="0" rIns="0" bIns="0"/>
          <a:lstStyle/>
          <a:p>
            <a:pPr algn="l"/>
            <a:r>
              <a:rPr lang="en-GB" b="1" dirty="0">
                <a:effectLst/>
              </a:rPr>
              <a:t>b) Energy Management dashboard </a:t>
            </a:r>
          </a:p>
          <a:p>
            <a:pPr algn="l"/>
            <a:endParaRPr lang="en-GB" b="1" dirty="0">
              <a:effectLst/>
            </a:endParaRPr>
          </a:p>
          <a:p>
            <a:pPr algn="l"/>
            <a:r>
              <a:rPr lang="en-GB" sz="2200" b="0" i="0" dirty="0">
                <a:effectLst/>
              </a:rPr>
              <a:t>A power plant provides energy to several sectors and industries, this leads to massive amounts of data being produced every day with hidden trends and improvement opportunities waiting to be untapped. </a:t>
            </a:r>
          </a:p>
          <a:p>
            <a:pPr algn="l"/>
            <a:endParaRPr lang="en-GB" sz="2200" dirty="0"/>
          </a:p>
          <a:p>
            <a:pPr algn="l"/>
            <a:r>
              <a:rPr lang="en-GB" sz="2200" b="0" i="0" dirty="0">
                <a:effectLst/>
              </a:rPr>
              <a:t>The provides us with an overview of every relevant aspect for a correct management of an energy business:  from the total sales to the consumption by sector, to the production costs per source type, you get the big picture of the different plants’ performance.</a:t>
            </a:r>
          </a:p>
        </p:txBody>
      </p:sp>
      <p:pic>
        <p:nvPicPr>
          <p:cNvPr id="10242" name="Picture 2" descr="Energy management report as an example of a tactical dashboard ">
            <a:extLst>
              <a:ext uri="{FF2B5EF4-FFF2-40B4-BE49-F238E27FC236}">
                <a16:creationId xmlns:a16="http://schemas.microsoft.com/office/drawing/2014/main" id="{9AC4BB98-17C4-408A-8353-2CE06A1A9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031" y="0"/>
            <a:ext cx="6080369" cy="669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837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14921" y="93419"/>
            <a:ext cx="4902567" cy="39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475"/>
              </a:spcAft>
            </a:pPr>
            <a:r>
              <a:rPr lang="en-US" altLang="en-US" sz="2000" dirty="0">
                <a:latin typeface="Arial" panose="020B0604020202020204" pitchFamily="34" charset="0"/>
              </a:rPr>
              <a:t>Examples of </a:t>
            </a:r>
            <a:r>
              <a:rPr lang="en-GB" sz="2000" dirty="0">
                <a:latin typeface="Arial" panose="020B0604020202020204" pitchFamily="34" charset="0"/>
              </a:rPr>
              <a:t>Tactical</a:t>
            </a:r>
            <a:r>
              <a:rPr lang="en-US" altLang="en-US" sz="2000" dirty="0">
                <a:latin typeface="Arial" panose="020B0604020202020204" pitchFamily="34" charset="0"/>
              </a:rPr>
              <a:t> Dashboard?</a:t>
            </a:r>
            <a:r>
              <a:rPr lang="en-GB" sz="2000" dirty="0">
                <a:latin typeface="Arial" panose="020B0604020202020204" pitchFamily="34" charset="0"/>
              </a:rPr>
              <a:t>.</a:t>
            </a:r>
            <a:endParaRPr lang="en-US" altLang="en-US" sz="2000" dirty="0">
              <a:latin typeface="Arial" panose="020B0604020202020204" pitchFamily="34" charset="0"/>
            </a:endParaRPr>
          </a:p>
        </p:txBody>
      </p:sp>
      <p:sp>
        <p:nvSpPr>
          <p:cNvPr id="3" name="Rectangle 2">
            <a:extLst>
              <a:ext uri="{FF2B5EF4-FFF2-40B4-BE49-F238E27FC236}">
                <a16:creationId xmlns:a16="http://schemas.microsoft.com/office/drawing/2014/main" id="{EE500D7C-D7C5-4370-B0D3-5EBF2404228D}"/>
              </a:ext>
            </a:extLst>
          </p:cNvPr>
          <p:cNvSpPr/>
          <p:nvPr/>
        </p:nvSpPr>
        <p:spPr>
          <a:xfrm>
            <a:off x="214921" y="656126"/>
            <a:ext cx="4591906" cy="6037751"/>
          </a:xfrm>
          <a:prstGeom prst="rect">
            <a:avLst/>
          </a:prstGeom>
        </p:spPr>
        <p:txBody>
          <a:bodyPr lIns="0" tIns="0" rIns="0" bIns="0"/>
          <a:lstStyle/>
          <a:p>
            <a:r>
              <a:rPr lang="en-GB" b="1" dirty="0">
                <a:effectLst/>
              </a:rPr>
              <a:t>c</a:t>
            </a:r>
            <a:r>
              <a:rPr lang="en-GB" b="1" dirty="0"/>
              <a:t>) Human Resources Talent Management  </a:t>
            </a:r>
          </a:p>
          <a:p>
            <a:pPr algn="l"/>
            <a:endParaRPr lang="en-GB" b="1" dirty="0">
              <a:effectLst/>
            </a:endParaRPr>
          </a:p>
          <a:p>
            <a:pPr algn="l"/>
            <a:r>
              <a:rPr lang="en-GB" sz="2200" dirty="0"/>
              <a:t>For a long time now, one of the biggest challenges for HR departments no matter the business size has been to manage talents efficiently, and therefore, keeping them for longer periods. </a:t>
            </a:r>
          </a:p>
          <a:p>
            <a:pPr algn="l"/>
            <a:endParaRPr lang="en-GB" sz="2200" dirty="0"/>
          </a:p>
          <a:p>
            <a:pPr algn="l"/>
            <a:r>
              <a:rPr lang="en-GB" sz="2200" dirty="0"/>
              <a:t>The dashboard monitors metrics such as costs, hiring stats, turnover, and satisfaction rates, t</a:t>
            </a:r>
            <a:r>
              <a:rPr lang="en-GB" sz="2400" b="0" i="0" dirty="0">
                <a:effectLst/>
              </a:rPr>
              <a:t>he total number of employees in the company, an average monthly salary, and vacancies for the first quarter of the year. </a:t>
            </a:r>
            <a:endParaRPr lang="en-GB" sz="2200" dirty="0"/>
          </a:p>
        </p:txBody>
      </p:sp>
      <p:pic>
        <p:nvPicPr>
          <p:cNvPr id="4098" name="Picture 2" descr="The talent management dashboard is a perfect tool to ensure employees are satisfied with your company by optimizing key HR processes ">
            <a:extLst>
              <a:ext uri="{FF2B5EF4-FFF2-40B4-BE49-F238E27FC236}">
                <a16:creationId xmlns:a16="http://schemas.microsoft.com/office/drawing/2014/main" id="{48FE2BDF-C4C9-4C77-BFD9-0CD1F59D1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827" y="-76200"/>
            <a:ext cx="5886573" cy="681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26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9" name="Rectangle 8">
            <a:extLst>
              <a:ext uri="{FF2B5EF4-FFF2-40B4-BE49-F238E27FC236}">
                <a16:creationId xmlns:a16="http://schemas.microsoft.com/office/drawing/2014/main" id="{4408567F-C1FE-4F48-AF66-569DFB2207A8}"/>
              </a:ext>
            </a:extLst>
          </p:cNvPr>
          <p:cNvSpPr>
            <a:spLocks noChangeArrowheads="1"/>
          </p:cNvSpPr>
          <p:nvPr/>
        </p:nvSpPr>
        <p:spPr bwMode="auto">
          <a:xfrm>
            <a:off x="349374" y="234828"/>
            <a:ext cx="9052534" cy="13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spcBef>
                <a:spcPts val="1675"/>
              </a:spcBef>
            </a:pPr>
            <a:r>
              <a:rPr lang="en-US" altLang="en-US" sz="4000" b="1" spc="-50" dirty="0">
                <a:latin typeface="Arial"/>
              </a:rPr>
              <a:t>The Do’s &amp; Don'ts For A Successful </a:t>
            </a:r>
          </a:p>
          <a:p>
            <a:pPr>
              <a:spcBef>
                <a:spcPts val="1675"/>
              </a:spcBef>
            </a:pPr>
            <a:r>
              <a:rPr lang="en-US" altLang="en-US" sz="4000" b="1" spc="-50" dirty="0">
                <a:latin typeface="Arial"/>
              </a:rPr>
              <a:t>Business Dashboard Implementation</a:t>
            </a:r>
          </a:p>
        </p:txBody>
      </p:sp>
      <p:sp>
        <p:nvSpPr>
          <p:cNvPr id="4" name="Rectangle 8">
            <a:extLst>
              <a:ext uri="{FF2B5EF4-FFF2-40B4-BE49-F238E27FC236}">
                <a16:creationId xmlns:a16="http://schemas.microsoft.com/office/drawing/2014/main" id="{721F9E71-9AFC-4229-8FD0-0BDD91A91627}"/>
              </a:ext>
            </a:extLst>
          </p:cNvPr>
          <p:cNvSpPr>
            <a:spLocks noChangeArrowheads="1"/>
          </p:cNvSpPr>
          <p:nvPr/>
        </p:nvSpPr>
        <p:spPr bwMode="auto">
          <a:xfrm>
            <a:off x="349374" y="1799859"/>
            <a:ext cx="10166226" cy="482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475"/>
              </a:spcAft>
            </a:pPr>
            <a:r>
              <a:rPr lang="en-US" altLang="en-US" sz="2400" dirty="0">
                <a:cs typeface="Arial" panose="020B0604020202020204" pitchFamily="34" charset="0"/>
              </a:rPr>
              <a:t>Before you run off to the dashboard printing presses, we mean data visualization software, let’s talk about it</a:t>
            </a:r>
          </a:p>
          <a:p>
            <a:pPr>
              <a:spcAft>
                <a:spcPts val="1475"/>
              </a:spcAft>
            </a:pPr>
            <a:r>
              <a:rPr lang="en-US" altLang="en-US" sz="2400" dirty="0">
                <a:cs typeface="Arial" panose="020B0604020202020204" pitchFamily="34" charset="0"/>
              </a:rPr>
              <a:t>1.    Save time across an organization: IT, analysts, managers, C-suite, etc.</a:t>
            </a:r>
          </a:p>
          <a:p>
            <a:pPr>
              <a:spcAft>
                <a:spcPts val="1475"/>
              </a:spcAft>
            </a:pPr>
            <a:r>
              <a:rPr lang="en-US" altLang="en-US" sz="2400" dirty="0">
                <a:cs typeface="Arial" panose="020B0604020202020204" pitchFamily="34" charset="0"/>
              </a:rPr>
              <a:t>2.    Save companies money by highlighting unnecessary operational costs</a:t>
            </a:r>
          </a:p>
          <a:p>
            <a:pPr>
              <a:spcAft>
                <a:spcPts val="1475"/>
              </a:spcAft>
            </a:pPr>
            <a:r>
              <a:rPr lang="en-US" altLang="en-US" sz="2400" dirty="0">
                <a:cs typeface="Arial" panose="020B0604020202020204" pitchFamily="34" charset="0"/>
              </a:rPr>
              <a:t>3.    Provide insight into customer behavior</a:t>
            </a:r>
          </a:p>
          <a:p>
            <a:pPr>
              <a:spcAft>
                <a:spcPts val="1475"/>
              </a:spcAft>
            </a:pPr>
            <a:r>
              <a:rPr lang="en-US" altLang="en-US" sz="2400" dirty="0">
                <a:cs typeface="Arial" panose="020B0604020202020204" pitchFamily="34" charset="0"/>
              </a:rPr>
              <a:t>4.    Effectively align strategy with tactics</a:t>
            </a:r>
          </a:p>
          <a:p>
            <a:pPr>
              <a:spcAft>
                <a:spcPts val="1475"/>
              </a:spcAft>
            </a:pPr>
            <a:r>
              <a:rPr lang="en-US" altLang="en-US" sz="2400" dirty="0">
                <a:cs typeface="Arial" panose="020B0604020202020204" pitchFamily="34" charset="0"/>
              </a:rPr>
              <a:t>5.    Ensure a goal-driven and performance-based data culture</a:t>
            </a:r>
          </a:p>
          <a:p>
            <a:pPr>
              <a:spcAft>
                <a:spcPts val="1475"/>
              </a:spcAft>
            </a:pPr>
            <a:r>
              <a:rPr lang="en-US" altLang="en-US" sz="2400" dirty="0">
                <a:cs typeface="Arial" panose="020B0604020202020204" pitchFamily="34" charset="0"/>
              </a:rPr>
              <a:t>6.    Encourages interactivity and analysis</a:t>
            </a:r>
          </a:p>
        </p:txBody>
      </p: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3"/>
          <p:cNvSpPr txBox="1"/>
          <p:nvPr/>
        </p:nvSpPr>
        <p:spPr>
          <a:xfrm>
            <a:off x="533526" y="1082656"/>
            <a:ext cx="9366612" cy="261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nSpc>
                <a:spcPct val="150000"/>
              </a:lnSpc>
              <a:spcAft>
                <a:spcPts val="1475"/>
              </a:spcAft>
              <a:defRPr sz="2400">
                <a:latin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r>
              <a:rPr lang="en-US" dirty="0">
                <a:latin typeface="+mn-lt"/>
                <a:cs typeface="Arial" panose="020B0604020202020204" pitchFamily="34" charset="0"/>
                <a:sym typeface="Arial"/>
              </a:rPr>
              <a:t>Layman’s Language:</a:t>
            </a:r>
          </a:p>
          <a:p>
            <a:r>
              <a:rPr lang="en-US" dirty="0">
                <a:latin typeface="+mn-lt"/>
                <a:cs typeface="Arial" panose="020B0604020202020204" pitchFamily="34" charset="0"/>
                <a:sym typeface="Roboto"/>
              </a:rPr>
              <a:t>Data can be texts or numbers written on papers, or it can be bytes and bits inside the memory of electronic devices, or it could be facts that are stored inside a person’s mind</a:t>
            </a:r>
            <a:endParaRPr lang="en-US" dirty="0">
              <a:latin typeface="+mn-lt"/>
              <a:cs typeface="Arial" panose="020B0604020202020204" pitchFamily="34" charset="0"/>
            </a:endParaRPr>
          </a:p>
        </p:txBody>
      </p:sp>
      <p:sp>
        <p:nvSpPr>
          <p:cNvPr id="106" name="Google Shape;106;p3"/>
          <p:cNvSpPr txBox="1"/>
          <p:nvPr/>
        </p:nvSpPr>
        <p:spPr>
          <a:xfrm>
            <a:off x="533526" y="313721"/>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latin typeface="Arial" panose="020B0604020202020204" pitchFamily="34" charset="0"/>
                <a:ea typeface="Playfair Display"/>
                <a:cs typeface="Arial" panose="020B0604020202020204" pitchFamily="34" charset="0"/>
                <a:sym typeface="Playfair Display"/>
              </a:rPr>
              <a:t>What is Data</a:t>
            </a:r>
            <a:r>
              <a:rPr lang="en-US" sz="4000" b="1" dirty="0">
                <a:latin typeface="Arial" panose="020B0604020202020204" pitchFamily="34" charset="0"/>
                <a:ea typeface="Arial"/>
                <a:cs typeface="Arial" panose="020B0604020202020204" pitchFamily="34" charset="0"/>
                <a:sym typeface="Arial"/>
              </a:rPr>
              <a:t>?</a:t>
            </a:r>
            <a:endParaRPr lang="en-US" sz="4000" dirty="0">
              <a:latin typeface="Arial" panose="020B0604020202020204" pitchFamily="34" charset="0"/>
              <a:cs typeface="Arial" panose="020B0604020202020204" pitchFamily="34" charset="0"/>
            </a:endParaRPr>
          </a:p>
        </p:txBody>
      </p:sp>
      <p:pic>
        <p:nvPicPr>
          <p:cNvPr id="6" name="Google Shape;98;p2">
            <a:extLst>
              <a:ext uri="{FF2B5EF4-FFF2-40B4-BE49-F238E27FC236}">
                <a16:creationId xmlns:a16="http://schemas.microsoft.com/office/drawing/2014/main" id="{C7B5512A-BB9C-4373-981C-A665E16B245C}"/>
              </a:ext>
            </a:extLst>
          </p:cNvPr>
          <p:cNvPicPr preferRelativeResize="0"/>
          <p:nvPr/>
        </p:nvPicPr>
        <p:blipFill rotWithShape="1">
          <a:blip r:embed="rId3">
            <a:alphaModFix/>
          </a:blip>
          <a:srcRect/>
          <a:stretch/>
        </p:blipFill>
        <p:spPr>
          <a:xfrm>
            <a:off x="586280" y="3734159"/>
            <a:ext cx="6435843" cy="26104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3"/>
          <p:cNvSpPr txBox="1"/>
          <p:nvPr/>
        </p:nvSpPr>
        <p:spPr>
          <a:xfrm>
            <a:off x="474912" y="1111434"/>
            <a:ext cx="5785212" cy="501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nSpc>
                <a:spcPct val="150000"/>
              </a:lnSpc>
              <a:spcAft>
                <a:spcPts val="1475"/>
              </a:spcAft>
              <a:defRPr sz="2400">
                <a:latin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r>
              <a:rPr lang="en-US" dirty="0">
                <a:latin typeface="+mn-lt"/>
                <a:cs typeface="Arial" panose="020B0604020202020204" pitchFamily="34" charset="0"/>
                <a:sym typeface="Arial"/>
              </a:rPr>
              <a:t>Scientifically:</a:t>
            </a:r>
            <a:endParaRPr dirty="0">
              <a:latin typeface="+mn-lt"/>
              <a:cs typeface="Arial" panose="020B0604020202020204" pitchFamily="34" charset="0"/>
              <a:sym typeface="Arial"/>
            </a:endParaRPr>
          </a:p>
          <a:p>
            <a:r>
              <a:rPr lang="en-US" dirty="0">
                <a:latin typeface="+mn-lt"/>
                <a:cs typeface="Arial" panose="020B0604020202020204" pitchFamily="34" charset="0"/>
                <a:sym typeface="Arial"/>
              </a:rPr>
              <a:t>Data means information, more specifically facts, figures, measurements and amounts that we gather for analysis or reference.</a:t>
            </a:r>
          </a:p>
          <a:p>
            <a:r>
              <a:rPr lang="en-US" dirty="0">
                <a:latin typeface="+mn-lt"/>
                <a:cs typeface="Arial" panose="020B0604020202020204" pitchFamily="34" charset="0"/>
                <a:sym typeface="Arial"/>
              </a:rPr>
              <a:t>The term’s meaning also includes descriptive information about things, plants, animals, and people. We collect and store data typically through observation.</a:t>
            </a:r>
            <a:endParaRPr dirty="0">
              <a:latin typeface="+mn-lt"/>
              <a:cs typeface="Arial" panose="020B0604020202020204" pitchFamily="34" charset="0"/>
              <a:sym typeface="Arial"/>
            </a:endParaRPr>
          </a:p>
        </p:txBody>
      </p:sp>
      <p:pic>
        <p:nvPicPr>
          <p:cNvPr id="105" name="Google Shape;105;p3"/>
          <p:cNvPicPr preferRelativeResize="0"/>
          <p:nvPr/>
        </p:nvPicPr>
        <p:blipFill rotWithShape="1">
          <a:blip r:embed="rId3">
            <a:alphaModFix/>
          </a:blip>
          <a:srcRect/>
          <a:stretch/>
        </p:blipFill>
        <p:spPr>
          <a:xfrm>
            <a:off x="6342184" y="1155588"/>
            <a:ext cx="4256088" cy="2953350"/>
          </a:xfrm>
          <a:prstGeom prst="rect">
            <a:avLst/>
          </a:prstGeom>
          <a:noFill/>
          <a:ln>
            <a:noFill/>
          </a:ln>
        </p:spPr>
      </p:pic>
      <p:sp>
        <p:nvSpPr>
          <p:cNvPr id="106" name="Google Shape;106;p3"/>
          <p:cNvSpPr txBox="1"/>
          <p:nvPr/>
        </p:nvSpPr>
        <p:spPr>
          <a:xfrm>
            <a:off x="474912" y="272926"/>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rgbClr val="000000"/>
                </a:solidFill>
                <a:latin typeface="Arial" panose="020B0604020202020204" pitchFamily="34" charset="0"/>
                <a:ea typeface="Playfair Display"/>
                <a:cs typeface="Arial" panose="020B0604020202020204" pitchFamily="34" charset="0"/>
                <a:sym typeface="Playfair Display"/>
              </a:rPr>
              <a:t>What is Data  Analytics</a:t>
            </a:r>
            <a:r>
              <a:rPr lang="en-US" sz="4000" b="1" dirty="0">
                <a:solidFill>
                  <a:srgbClr val="000000"/>
                </a:solidFill>
                <a:latin typeface="Arial" panose="020B0604020202020204" pitchFamily="34" charset="0"/>
                <a:ea typeface="Arial"/>
                <a:cs typeface="Arial" panose="020B0604020202020204" pitchFamily="34" charset="0"/>
                <a:sym typeface="Arial"/>
              </a:rPr>
              <a:t>?</a:t>
            </a:r>
            <a:endParaRPr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2658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79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p:nvPr/>
        </p:nvSpPr>
        <p:spPr>
          <a:xfrm>
            <a:off x="537660" y="146174"/>
            <a:ext cx="5218371"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rgbClr val="000000"/>
                </a:solidFill>
                <a:latin typeface="Arial" panose="020B0604020202020204" pitchFamily="34" charset="0"/>
                <a:ea typeface="Playfair Display"/>
                <a:cs typeface="Arial" panose="020B0604020202020204" pitchFamily="34" charset="0"/>
                <a:sym typeface="Playfair Display"/>
              </a:rPr>
              <a:t>Types of Data</a:t>
            </a:r>
            <a:endParaRPr sz="4000" b="1" dirty="0">
              <a:solidFill>
                <a:srgbClr val="000000"/>
              </a:solidFill>
              <a:latin typeface="Arial" panose="020B0604020202020204" pitchFamily="34" charset="0"/>
              <a:ea typeface="Arial"/>
              <a:cs typeface="Arial" panose="020B0604020202020204" pitchFamily="34" charset="0"/>
              <a:sym typeface="Arial"/>
            </a:endParaRPr>
          </a:p>
        </p:txBody>
      </p:sp>
      <p:sp>
        <p:nvSpPr>
          <p:cNvPr id="113" name="Google Shape;113;p4"/>
          <p:cNvSpPr txBox="1"/>
          <p:nvPr/>
        </p:nvSpPr>
        <p:spPr>
          <a:xfrm>
            <a:off x="703636" y="1148633"/>
            <a:ext cx="7992742" cy="1673640"/>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105" dirty="0">
                <a:solidFill>
                  <a:srgbClr val="333333"/>
                </a:solidFill>
                <a:ea typeface="Roboto" panose="02000000000000000000" pitchFamily="2" charset="0"/>
                <a:cs typeface="Verdana"/>
                <a:sym typeface="Verdana"/>
              </a:rPr>
              <a:t>Data can be qualitative or quantitative.</a:t>
            </a:r>
            <a:endParaRPr sz="2105" dirty="0">
              <a:ea typeface="Roboto" panose="02000000000000000000" pitchFamily="2" charset="0"/>
            </a:endParaRPr>
          </a:p>
          <a:p>
            <a:pPr>
              <a:spcBef>
                <a:spcPts val="0"/>
              </a:spcBef>
              <a:spcAft>
                <a:spcPts val="0"/>
              </a:spcAft>
            </a:pPr>
            <a:endParaRPr sz="2105" dirty="0">
              <a:solidFill>
                <a:srgbClr val="333333"/>
              </a:solidFill>
              <a:ea typeface="Roboto" panose="02000000000000000000" pitchFamily="2" charset="0"/>
              <a:cs typeface="Verdana"/>
              <a:sym typeface="Verdana"/>
            </a:endParaRPr>
          </a:p>
          <a:p>
            <a:pPr indent="-148514">
              <a:spcBef>
                <a:spcPts val="0"/>
              </a:spcBef>
              <a:spcAft>
                <a:spcPts val="0"/>
              </a:spcAft>
              <a:buClr>
                <a:srgbClr val="000000"/>
              </a:buClr>
              <a:buSzPts val="4000"/>
              <a:buFont typeface="Arial"/>
              <a:buChar char="•"/>
            </a:pPr>
            <a:r>
              <a:rPr lang="en-US" sz="2105" b="1" dirty="0">
                <a:solidFill>
                  <a:srgbClr val="333333"/>
                </a:solidFill>
                <a:ea typeface="Roboto" panose="02000000000000000000" pitchFamily="2" charset="0"/>
                <a:cs typeface="Verdana"/>
                <a:sym typeface="Verdana"/>
              </a:rPr>
              <a:t>Qualitative data</a:t>
            </a:r>
            <a:r>
              <a:rPr lang="en-US" sz="2105" dirty="0">
                <a:solidFill>
                  <a:srgbClr val="333333"/>
                </a:solidFill>
                <a:ea typeface="Roboto" panose="02000000000000000000" pitchFamily="2" charset="0"/>
                <a:cs typeface="Verdana"/>
                <a:sym typeface="Verdana"/>
              </a:rPr>
              <a:t> is descriptive information (it </a:t>
            </a:r>
            <a:r>
              <a:rPr lang="en-US" sz="2105" i="1" dirty="0">
                <a:solidFill>
                  <a:srgbClr val="333333"/>
                </a:solidFill>
                <a:ea typeface="Roboto" panose="02000000000000000000" pitchFamily="2" charset="0"/>
                <a:cs typeface="Verdana"/>
                <a:sym typeface="Verdana"/>
              </a:rPr>
              <a:t>describes</a:t>
            </a:r>
            <a:r>
              <a:rPr lang="en-US" sz="2105" dirty="0">
                <a:solidFill>
                  <a:srgbClr val="333333"/>
                </a:solidFill>
                <a:ea typeface="Roboto" panose="02000000000000000000" pitchFamily="2" charset="0"/>
                <a:cs typeface="Verdana"/>
                <a:sym typeface="Verdana"/>
              </a:rPr>
              <a:t> something)</a:t>
            </a:r>
            <a:endParaRPr sz="2105" dirty="0">
              <a:ea typeface="Roboto" panose="02000000000000000000" pitchFamily="2" charset="0"/>
            </a:endParaRPr>
          </a:p>
          <a:p>
            <a:pPr>
              <a:spcBef>
                <a:spcPts val="0"/>
              </a:spcBef>
              <a:spcAft>
                <a:spcPts val="0"/>
              </a:spcAft>
              <a:buClr>
                <a:srgbClr val="000000"/>
              </a:buClr>
              <a:buSzPts val="4000"/>
            </a:pPr>
            <a:endParaRPr sz="2105" dirty="0">
              <a:solidFill>
                <a:srgbClr val="333333"/>
              </a:solidFill>
              <a:ea typeface="Roboto" panose="02000000000000000000" pitchFamily="2" charset="0"/>
              <a:cs typeface="Verdana"/>
              <a:sym typeface="Verdana"/>
            </a:endParaRPr>
          </a:p>
          <a:p>
            <a:pPr indent="-148514">
              <a:spcBef>
                <a:spcPts val="0"/>
              </a:spcBef>
              <a:spcAft>
                <a:spcPts val="0"/>
              </a:spcAft>
              <a:buClr>
                <a:srgbClr val="000000"/>
              </a:buClr>
              <a:buSzPts val="4000"/>
              <a:buFont typeface="Arial"/>
              <a:buChar char="•"/>
            </a:pPr>
            <a:r>
              <a:rPr lang="en-US" sz="2105" b="1" dirty="0">
                <a:solidFill>
                  <a:srgbClr val="333333"/>
                </a:solidFill>
                <a:ea typeface="Roboto" panose="02000000000000000000" pitchFamily="2" charset="0"/>
                <a:cs typeface="Verdana"/>
                <a:sym typeface="Verdana"/>
              </a:rPr>
              <a:t>Quantitative data</a:t>
            </a:r>
            <a:r>
              <a:rPr lang="en-US" sz="2105" dirty="0">
                <a:solidFill>
                  <a:srgbClr val="333333"/>
                </a:solidFill>
                <a:ea typeface="Roboto" panose="02000000000000000000" pitchFamily="2" charset="0"/>
                <a:cs typeface="Verdana"/>
                <a:sym typeface="Verdana"/>
              </a:rPr>
              <a:t> is numerical information (numbers)</a:t>
            </a:r>
            <a:endParaRPr sz="2105" dirty="0">
              <a:ea typeface="Roboto" panose="02000000000000000000" pitchFamily="2" charset="0"/>
            </a:endParaRPr>
          </a:p>
        </p:txBody>
      </p:sp>
      <p:pic>
        <p:nvPicPr>
          <p:cNvPr id="114" name="Google Shape;114;p4"/>
          <p:cNvPicPr preferRelativeResize="0"/>
          <p:nvPr/>
        </p:nvPicPr>
        <p:blipFill rotWithShape="1">
          <a:blip r:embed="rId3">
            <a:alphaModFix/>
          </a:blip>
          <a:srcRect/>
          <a:stretch/>
        </p:blipFill>
        <p:spPr>
          <a:xfrm>
            <a:off x="2362053" y="3155213"/>
            <a:ext cx="4675908" cy="30064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5"/>
          <p:cNvSpPr txBox="1"/>
          <p:nvPr/>
        </p:nvSpPr>
        <p:spPr>
          <a:xfrm>
            <a:off x="320396" y="374260"/>
            <a:ext cx="10052607" cy="263928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400" b="1" dirty="0">
                <a:solidFill>
                  <a:srgbClr val="333333"/>
                </a:solidFill>
                <a:ea typeface="Roboto" panose="02000000000000000000" pitchFamily="2" charset="0"/>
                <a:cs typeface="Verdana"/>
                <a:sym typeface="Verdana"/>
              </a:rPr>
              <a:t>Quantitative data</a:t>
            </a:r>
            <a:r>
              <a:rPr lang="en-US" sz="2400" dirty="0">
                <a:solidFill>
                  <a:srgbClr val="333333"/>
                </a:solidFill>
                <a:ea typeface="Roboto" panose="02000000000000000000" pitchFamily="2" charset="0"/>
                <a:cs typeface="Verdana"/>
                <a:sym typeface="Verdana"/>
              </a:rPr>
              <a:t> can be </a:t>
            </a:r>
            <a:r>
              <a:rPr lang="en-US" sz="2400" u="sng" dirty="0">
                <a:solidFill>
                  <a:srgbClr val="333333"/>
                </a:solidFill>
                <a:ea typeface="Roboto" panose="02000000000000000000" pitchFamily="2" charset="0"/>
                <a:cs typeface="Verdana"/>
                <a:sym typeface="Verdana"/>
                <a:hlinkClick r:id="rId3">
                  <a:extLst>
                    <a:ext uri="{A12FA001-AC4F-418D-AE19-62706E023703}">
                      <ahyp:hlinkClr xmlns:ahyp="http://schemas.microsoft.com/office/drawing/2018/hyperlinkcolor" val="tx"/>
                    </a:ext>
                  </a:extLst>
                </a:hlinkClick>
              </a:rPr>
              <a:t>Discrete or Continuous</a:t>
            </a:r>
            <a:r>
              <a:rPr lang="en-US" sz="2400" dirty="0">
                <a:solidFill>
                  <a:srgbClr val="333333"/>
                </a:solidFill>
                <a:ea typeface="Roboto" panose="02000000000000000000" pitchFamily="2" charset="0"/>
                <a:cs typeface="Verdana"/>
                <a:sym typeface="Verdana"/>
              </a:rPr>
              <a:t>:</a:t>
            </a:r>
            <a:endParaRPr sz="2400" dirty="0">
              <a:ea typeface="Roboto" panose="02000000000000000000" pitchFamily="2" charset="0"/>
            </a:endParaRPr>
          </a:p>
          <a:p>
            <a:pPr>
              <a:spcBef>
                <a:spcPts val="0"/>
              </a:spcBef>
              <a:spcAft>
                <a:spcPts val="0"/>
              </a:spcAft>
            </a:pPr>
            <a:endParaRPr sz="2400" dirty="0">
              <a:solidFill>
                <a:srgbClr val="333333"/>
              </a:solidFill>
              <a:ea typeface="Roboto" panose="02000000000000000000" pitchFamily="2" charset="0"/>
              <a:cs typeface="Verdana"/>
              <a:sym typeface="Verdana"/>
            </a:endParaRPr>
          </a:p>
          <a:p>
            <a:pPr indent="-111385">
              <a:spcBef>
                <a:spcPts val="0"/>
              </a:spcBef>
              <a:spcAft>
                <a:spcPts val="0"/>
              </a:spcAft>
              <a:buClr>
                <a:srgbClr val="000000"/>
              </a:buClr>
              <a:buSzPts val="3000"/>
              <a:buFont typeface="Arial"/>
              <a:buChar char="•"/>
            </a:pPr>
            <a:r>
              <a:rPr lang="en-US" sz="2400" b="1" dirty="0">
                <a:solidFill>
                  <a:srgbClr val="333333"/>
                </a:solidFill>
                <a:ea typeface="Roboto" panose="02000000000000000000" pitchFamily="2" charset="0"/>
                <a:cs typeface="Verdana"/>
                <a:sym typeface="Verdana"/>
              </a:rPr>
              <a:t>Discrete data</a:t>
            </a:r>
            <a:r>
              <a:rPr lang="en-US" sz="2400" dirty="0">
                <a:solidFill>
                  <a:srgbClr val="333333"/>
                </a:solidFill>
                <a:ea typeface="Roboto" panose="02000000000000000000" pitchFamily="2" charset="0"/>
                <a:cs typeface="Verdana"/>
                <a:sym typeface="Verdana"/>
              </a:rPr>
              <a:t> can only take certain values (like whole numbers)</a:t>
            </a:r>
            <a:endParaRPr sz="2400" dirty="0">
              <a:ea typeface="Roboto" panose="02000000000000000000" pitchFamily="2" charset="0"/>
            </a:endParaRPr>
          </a:p>
          <a:p>
            <a:pPr>
              <a:spcBef>
                <a:spcPts val="0"/>
              </a:spcBef>
              <a:spcAft>
                <a:spcPts val="0"/>
              </a:spcAft>
              <a:buClr>
                <a:srgbClr val="000000"/>
              </a:buClr>
              <a:buSzPts val="3000"/>
            </a:pPr>
            <a:endParaRPr sz="2400" dirty="0">
              <a:solidFill>
                <a:srgbClr val="333333"/>
              </a:solidFill>
              <a:ea typeface="Roboto" panose="02000000000000000000" pitchFamily="2" charset="0"/>
              <a:cs typeface="Verdana"/>
              <a:sym typeface="Verdana"/>
            </a:endParaRPr>
          </a:p>
          <a:p>
            <a:pPr indent="-111385">
              <a:spcBef>
                <a:spcPts val="0"/>
              </a:spcBef>
              <a:spcAft>
                <a:spcPts val="0"/>
              </a:spcAft>
              <a:buClr>
                <a:srgbClr val="000000"/>
              </a:buClr>
              <a:buSzPts val="3000"/>
              <a:buFont typeface="Arial"/>
              <a:buChar char="•"/>
            </a:pPr>
            <a:r>
              <a:rPr lang="en-US" sz="2400" b="1" dirty="0">
                <a:solidFill>
                  <a:srgbClr val="333333"/>
                </a:solidFill>
                <a:ea typeface="Roboto" panose="02000000000000000000" pitchFamily="2" charset="0"/>
                <a:cs typeface="Verdana"/>
                <a:sym typeface="Verdana"/>
              </a:rPr>
              <a:t>Continuous data</a:t>
            </a:r>
            <a:r>
              <a:rPr lang="en-US" sz="2400" dirty="0">
                <a:solidFill>
                  <a:srgbClr val="333333"/>
                </a:solidFill>
                <a:ea typeface="Roboto" panose="02000000000000000000" pitchFamily="2" charset="0"/>
                <a:cs typeface="Verdana"/>
                <a:sym typeface="Verdana"/>
              </a:rPr>
              <a:t> can take any value (within a range)</a:t>
            </a:r>
            <a:endParaRPr sz="2400" dirty="0">
              <a:ea typeface="Roboto" panose="02000000000000000000" pitchFamily="2" charset="0"/>
            </a:endParaRPr>
          </a:p>
          <a:p>
            <a:pPr>
              <a:spcBef>
                <a:spcPts val="0"/>
              </a:spcBef>
              <a:spcAft>
                <a:spcPts val="0"/>
              </a:spcAft>
              <a:buClr>
                <a:srgbClr val="000000"/>
              </a:buClr>
              <a:buSzPts val="3000"/>
            </a:pPr>
            <a:endParaRPr sz="2400" dirty="0">
              <a:solidFill>
                <a:srgbClr val="333333"/>
              </a:solidFill>
              <a:ea typeface="Roboto" panose="02000000000000000000" pitchFamily="2" charset="0"/>
              <a:cs typeface="Verdana"/>
              <a:sym typeface="Verdana"/>
            </a:endParaRPr>
          </a:p>
          <a:p>
            <a:pPr>
              <a:spcBef>
                <a:spcPts val="0"/>
              </a:spcBef>
              <a:spcAft>
                <a:spcPts val="0"/>
              </a:spcAft>
            </a:pPr>
            <a:r>
              <a:rPr lang="en-US" sz="2400" dirty="0">
                <a:solidFill>
                  <a:srgbClr val="333333"/>
                </a:solidFill>
                <a:ea typeface="Roboto" panose="02000000000000000000" pitchFamily="2" charset="0"/>
                <a:cs typeface="Verdana"/>
                <a:sym typeface="Verdana"/>
              </a:rPr>
              <a:t>Put simply: </a:t>
            </a:r>
            <a:r>
              <a:rPr lang="en-US" sz="2400" b="1" dirty="0">
                <a:solidFill>
                  <a:srgbClr val="333333"/>
                </a:solidFill>
                <a:ea typeface="Roboto" panose="02000000000000000000" pitchFamily="2" charset="0"/>
                <a:cs typeface="Verdana"/>
                <a:sym typeface="Verdana"/>
              </a:rPr>
              <a:t>Discrete data</a:t>
            </a:r>
            <a:r>
              <a:rPr lang="en-US" sz="2400" dirty="0">
                <a:solidFill>
                  <a:srgbClr val="333333"/>
                </a:solidFill>
                <a:ea typeface="Roboto" panose="02000000000000000000" pitchFamily="2" charset="0"/>
                <a:cs typeface="Verdana"/>
                <a:sym typeface="Verdana"/>
              </a:rPr>
              <a:t> is counted, </a:t>
            </a:r>
            <a:r>
              <a:rPr lang="en-US" sz="2400" b="1" dirty="0">
                <a:solidFill>
                  <a:srgbClr val="333333"/>
                </a:solidFill>
                <a:ea typeface="Roboto" panose="02000000000000000000" pitchFamily="2" charset="0"/>
                <a:cs typeface="Verdana"/>
                <a:sym typeface="Verdana"/>
              </a:rPr>
              <a:t>Continuous data</a:t>
            </a:r>
            <a:r>
              <a:rPr lang="en-US" sz="2400" dirty="0">
                <a:solidFill>
                  <a:srgbClr val="333333"/>
                </a:solidFill>
                <a:ea typeface="Roboto" panose="02000000000000000000" pitchFamily="2" charset="0"/>
                <a:cs typeface="Verdana"/>
                <a:sym typeface="Verdana"/>
              </a:rPr>
              <a:t> is measured</a:t>
            </a:r>
            <a:endParaRPr sz="2400" dirty="0">
              <a:ea typeface="Roboto" panose="02000000000000000000" pitchFamily="2" charset="0"/>
            </a:endParaRPr>
          </a:p>
        </p:txBody>
      </p:sp>
      <p:pic>
        <p:nvPicPr>
          <p:cNvPr id="121" name="Google Shape;121;p5"/>
          <p:cNvPicPr preferRelativeResize="0"/>
          <p:nvPr/>
        </p:nvPicPr>
        <p:blipFill rotWithShape="1">
          <a:blip r:embed="rId4">
            <a:alphaModFix/>
          </a:blip>
          <a:srcRect/>
          <a:stretch/>
        </p:blipFill>
        <p:spPr>
          <a:xfrm>
            <a:off x="1729495" y="3124919"/>
            <a:ext cx="6734565" cy="349617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p:nvPr/>
        </p:nvSpPr>
        <p:spPr>
          <a:xfrm>
            <a:off x="527666" y="161996"/>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rgbClr val="000000"/>
                </a:solidFill>
                <a:latin typeface="Arial" panose="020B0604020202020204" pitchFamily="34" charset="0"/>
                <a:ea typeface="Playfair Display"/>
                <a:cs typeface="Arial" panose="020B0604020202020204" pitchFamily="34" charset="0"/>
                <a:sym typeface="Playfair Display"/>
              </a:rPr>
              <a:t>Use Cases of Data</a:t>
            </a:r>
            <a:endParaRPr sz="4000" b="1" dirty="0">
              <a:solidFill>
                <a:srgbClr val="000000"/>
              </a:solidFill>
              <a:latin typeface="Arial" panose="020B0604020202020204" pitchFamily="34" charset="0"/>
              <a:ea typeface="Arial"/>
              <a:cs typeface="Arial" panose="020B0604020202020204" pitchFamily="34" charset="0"/>
              <a:sym typeface="Arial"/>
            </a:endParaRPr>
          </a:p>
        </p:txBody>
      </p:sp>
      <p:sp>
        <p:nvSpPr>
          <p:cNvPr id="128" name="Google Shape;128;p6"/>
          <p:cNvSpPr txBox="1"/>
          <p:nvPr/>
        </p:nvSpPr>
        <p:spPr>
          <a:xfrm>
            <a:off x="527666" y="1046677"/>
            <a:ext cx="9077137" cy="1531293"/>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400" dirty="0">
                <a:solidFill>
                  <a:srgbClr val="000000"/>
                </a:solidFill>
                <a:ea typeface="Roboto" panose="02000000000000000000" pitchFamily="2" charset="0"/>
                <a:cs typeface="Verdana"/>
                <a:sym typeface="Verdana"/>
              </a:rPr>
              <a:t>Today’s organizations have vast amounts of data from all aspects of their operations. </a:t>
            </a:r>
            <a:endParaRPr sz="2400" dirty="0">
              <a:ea typeface="Roboto" panose="02000000000000000000" pitchFamily="2" charset="0"/>
            </a:endParaRPr>
          </a:p>
          <a:p>
            <a:pPr>
              <a:spcBef>
                <a:spcPts val="0"/>
              </a:spcBef>
              <a:spcAft>
                <a:spcPts val="0"/>
              </a:spcAft>
            </a:pPr>
            <a:endParaRPr sz="2400" dirty="0">
              <a:solidFill>
                <a:srgbClr val="000000"/>
              </a:solidFill>
              <a:ea typeface="Roboto" panose="02000000000000000000" pitchFamily="2" charset="0"/>
              <a:cs typeface="Verdana"/>
              <a:sym typeface="Verdana"/>
            </a:endParaRPr>
          </a:p>
          <a:p>
            <a:pPr>
              <a:spcBef>
                <a:spcPts val="0"/>
              </a:spcBef>
              <a:spcAft>
                <a:spcPts val="0"/>
              </a:spcAft>
            </a:pPr>
            <a:r>
              <a:rPr lang="en-US" sz="2400" dirty="0">
                <a:solidFill>
                  <a:schemeClr val="dk1"/>
                </a:solidFill>
                <a:ea typeface="Roboto" panose="02000000000000000000" pitchFamily="2" charset="0"/>
                <a:cs typeface="Arial"/>
                <a:sym typeface="Arial"/>
              </a:rPr>
              <a:t>It is used in:</a:t>
            </a:r>
            <a:endParaRPr sz="2400" dirty="0">
              <a:solidFill>
                <a:srgbClr val="BA0000"/>
              </a:solidFill>
              <a:ea typeface="Roboto" panose="02000000000000000000" pitchFamily="2" charset="0"/>
              <a:cs typeface="Arial"/>
              <a:sym typeface="Arial"/>
            </a:endParaRPr>
          </a:p>
        </p:txBody>
      </p:sp>
      <p:sp>
        <p:nvSpPr>
          <p:cNvPr id="2" name="TextBox 1">
            <a:extLst>
              <a:ext uri="{FF2B5EF4-FFF2-40B4-BE49-F238E27FC236}">
                <a16:creationId xmlns:a16="http://schemas.microsoft.com/office/drawing/2014/main" id="{EDE1DDEE-9D1C-4845-B307-D76B6FBE7616}"/>
              </a:ext>
            </a:extLst>
          </p:cNvPr>
          <p:cNvSpPr txBox="1"/>
          <p:nvPr/>
        </p:nvSpPr>
        <p:spPr>
          <a:xfrm>
            <a:off x="486508" y="2690446"/>
            <a:ext cx="4319954" cy="2677656"/>
          </a:xfrm>
          <a:prstGeom prst="rect">
            <a:avLst/>
          </a:prstGeom>
          <a:noFill/>
        </p:spPr>
        <p:txBody>
          <a:bodyPr wrap="square" rtlCol="0">
            <a:spAutoFit/>
          </a:bodyPr>
          <a:lstStyle/>
          <a:p>
            <a:pPr marL="342900" indent="-342900">
              <a:buFont typeface="+mj-lt"/>
              <a:buAutoNum type="arabicPeriod"/>
            </a:pPr>
            <a:r>
              <a:rPr lang="en-GB" sz="2400" dirty="0"/>
              <a:t>E-commerce personalization</a:t>
            </a:r>
          </a:p>
          <a:p>
            <a:pPr marL="342900" indent="-342900">
              <a:buFont typeface="+mj-lt"/>
              <a:buAutoNum type="arabicPeriod"/>
            </a:pPr>
            <a:r>
              <a:rPr lang="en-GB" sz="2400" dirty="0"/>
              <a:t>Recommendation engines</a:t>
            </a:r>
          </a:p>
          <a:p>
            <a:pPr marL="342900" indent="-342900">
              <a:buFont typeface="+mj-lt"/>
              <a:buAutoNum type="arabicPeriod"/>
            </a:pPr>
            <a:r>
              <a:rPr lang="en-GB" sz="2400" dirty="0"/>
              <a:t>Telecommunications</a:t>
            </a:r>
          </a:p>
          <a:p>
            <a:pPr marL="342900" indent="-342900">
              <a:buFont typeface="+mj-lt"/>
              <a:buAutoNum type="arabicPeriod"/>
            </a:pPr>
            <a:r>
              <a:rPr lang="en-GB" sz="2400" dirty="0"/>
              <a:t>Financial services </a:t>
            </a:r>
          </a:p>
          <a:p>
            <a:pPr marL="342900" indent="-342900">
              <a:buFont typeface="+mj-lt"/>
              <a:buAutoNum type="arabicPeriod"/>
            </a:pPr>
            <a:r>
              <a:rPr lang="en-GB" sz="2400" dirty="0"/>
              <a:t>Insurance fraud detection</a:t>
            </a:r>
          </a:p>
          <a:p>
            <a:pPr marL="342900" indent="-342900">
              <a:buFont typeface="+mj-lt"/>
              <a:buAutoNum type="arabicPeriod"/>
            </a:pPr>
            <a:r>
              <a:rPr lang="en-GB" sz="2400" dirty="0"/>
              <a:t>Healthcare</a:t>
            </a:r>
          </a:p>
          <a:p>
            <a:pPr marL="342900" indent="-342900">
              <a:buFont typeface="+mj-lt"/>
              <a:buAutoNum type="arabicPeriod"/>
            </a:pPr>
            <a:r>
              <a:rPr lang="en-GB" sz="2400" dirty="0"/>
              <a:t>Education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p:nvPr/>
        </p:nvSpPr>
        <p:spPr>
          <a:xfrm>
            <a:off x="222229" y="80758"/>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rgbClr val="000000"/>
                </a:solidFill>
                <a:latin typeface="Arial" panose="020B0604020202020204" pitchFamily="34" charset="0"/>
                <a:ea typeface="Playfair Display"/>
                <a:cs typeface="Arial" panose="020B0604020202020204" pitchFamily="34" charset="0"/>
                <a:sym typeface="Playfair Display"/>
              </a:rPr>
              <a:t>How Much Do We Generate</a:t>
            </a:r>
            <a:endParaRPr sz="4000" b="1" dirty="0">
              <a:solidFill>
                <a:srgbClr val="000000"/>
              </a:solidFill>
              <a:latin typeface="Arial" panose="020B0604020202020204" pitchFamily="34" charset="0"/>
              <a:ea typeface="Arial"/>
              <a:cs typeface="Arial" panose="020B0604020202020204" pitchFamily="34" charset="0"/>
              <a:sym typeface="Arial"/>
            </a:endParaRPr>
          </a:p>
        </p:txBody>
      </p:sp>
      <p:pic>
        <p:nvPicPr>
          <p:cNvPr id="135" name="Google Shape;135;p7"/>
          <p:cNvPicPr preferRelativeResize="0"/>
          <p:nvPr/>
        </p:nvPicPr>
        <p:blipFill rotWithShape="1">
          <a:blip r:embed="rId3">
            <a:alphaModFix/>
          </a:blip>
          <a:srcRect/>
          <a:stretch/>
        </p:blipFill>
        <p:spPr>
          <a:xfrm>
            <a:off x="0" y="750277"/>
            <a:ext cx="10693400" cy="597876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8"/>
          <p:cNvSpPr txBox="1"/>
          <p:nvPr/>
        </p:nvSpPr>
        <p:spPr>
          <a:xfrm>
            <a:off x="407385" y="555377"/>
            <a:ext cx="9794183" cy="5224612"/>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400" dirty="0">
                <a:solidFill>
                  <a:srgbClr val="141414"/>
                </a:solidFill>
                <a:ea typeface="Roboto" panose="02000000000000000000" pitchFamily="2" charset="0"/>
                <a:cs typeface="Helvetica Neue"/>
                <a:sym typeface="Helvetica Neue"/>
              </a:rPr>
              <a:t>Here are some key daily statistics highlighted in the infographic:</a:t>
            </a:r>
            <a:endParaRPr sz="2400" dirty="0">
              <a:ea typeface="Roboto" panose="02000000000000000000" pitchFamily="2" charset="0"/>
            </a:endParaRPr>
          </a:p>
          <a:p>
            <a:pPr>
              <a:spcBef>
                <a:spcPts val="0"/>
              </a:spcBef>
              <a:spcAft>
                <a:spcPts val="0"/>
              </a:spcAft>
            </a:pPr>
            <a:endParaRPr sz="2400" dirty="0">
              <a:solidFill>
                <a:srgbClr val="141414"/>
              </a:solidFill>
              <a:ea typeface="Roboto" panose="02000000000000000000" pitchFamily="2" charset="0"/>
              <a:cs typeface="Helvetica Neue"/>
              <a:sym typeface="Helvetica Neue"/>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500 million tweets are sent</a:t>
            </a:r>
          </a:p>
          <a:p>
            <a:pPr marL="501234" indent="-501234">
              <a:spcBef>
                <a:spcPts val="0"/>
              </a:spcBef>
              <a:spcAft>
                <a:spcPts val="0"/>
              </a:spcAft>
              <a:buClr>
                <a:srgbClr val="000000"/>
              </a:buClr>
              <a:buSzPts val="5000"/>
              <a:buFont typeface="Arial"/>
              <a:buChar char="•"/>
            </a:pPr>
            <a:endParaRPr sz="2400" dirty="0">
              <a:ea typeface="Roboto" panose="02000000000000000000" pitchFamily="2" charset="0"/>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294 billion emails are sent</a:t>
            </a:r>
          </a:p>
          <a:p>
            <a:pPr marL="501234" indent="-501234">
              <a:spcBef>
                <a:spcPts val="0"/>
              </a:spcBef>
              <a:spcAft>
                <a:spcPts val="0"/>
              </a:spcAft>
              <a:buClr>
                <a:srgbClr val="000000"/>
              </a:buClr>
              <a:buSzPts val="5000"/>
              <a:buFont typeface="Arial"/>
              <a:buChar char="•"/>
            </a:pPr>
            <a:endParaRPr sz="2400" dirty="0">
              <a:ea typeface="Roboto" panose="02000000000000000000" pitchFamily="2" charset="0"/>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4 petabytes of data are created on Facebook</a:t>
            </a:r>
          </a:p>
          <a:p>
            <a:pPr marL="501234" indent="-501234">
              <a:spcBef>
                <a:spcPts val="0"/>
              </a:spcBef>
              <a:spcAft>
                <a:spcPts val="0"/>
              </a:spcAft>
              <a:buClr>
                <a:srgbClr val="000000"/>
              </a:buClr>
              <a:buSzPts val="5000"/>
              <a:buFont typeface="Arial"/>
              <a:buChar char="•"/>
            </a:pPr>
            <a:endParaRPr sz="2400" dirty="0">
              <a:ea typeface="Roboto" panose="02000000000000000000" pitchFamily="2" charset="0"/>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4 terabytes of data are created from each connected car</a:t>
            </a:r>
          </a:p>
          <a:p>
            <a:pPr marL="501234" indent="-501234">
              <a:spcBef>
                <a:spcPts val="0"/>
              </a:spcBef>
              <a:spcAft>
                <a:spcPts val="0"/>
              </a:spcAft>
              <a:buClr>
                <a:srgbClr val="000000"/>
              </a:buClr>
              <a:buSzPts val="5000"/>
              <a:buFont typeface="Arial"/>
              <a:buChar char="•"/>
            </a:pPr>
            <a:endParaRPr sz="2400" dirty="0">
              <a:ea typeface="Roboto" panose="02000000000000000000" pitchFamily="2" charset="0"/>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65 billion messages are sent on WhatsApp</a:t>
            </a:r>
          </a:p>
          <a:p>
            <a:pPr marL="501234" indent="-501234">
              <a:spcBef>
                <a:spcPts val="0"/>
              </a:spcBef>
              <a:spcAft>
                <a:spcPts val="0"/>
              </a:spcAft>
              <a:buClr>
                <a:srgbClr val="000000"/>
              </a:buClr>
              <a:buSzPts val="5000"/>
              <a:buFont typeface="Arial"/>
              <a:buChar char="•"/>
            </a:pPr>
            <a:endParaRPr sz="2400" dirty="0">
              <a:ea typeface="Roboto" panose="02000000000000000000" pitchFamily="2" charset="0"/>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5 billion searches are made</a:t>
            </a:r>
          </a:p>
          <a:p>
            <a:pPr>
              <a:spcBef>
                <a:spcPts val="0"/>
              </a:spcBef>
              <a:spcAft>
                <a:spcPts val="0"/>
              </a:spcAft>
              <a:buClr>
                <a:srgbClr val="000000"/>
              </a:buClr>
              <a:buSzPts val="5000"/>
            </a:pPr>
            <a:endParaRPr sz="2400" dirty="0">
              <a:ea typeface="Roboto" panose="02000000000000000000"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p:nvPr/>
        </p:nvSpPr>
        <p:spPr>
          <a:xfrm>
            <a:off x="142579" y="231477"/>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rgbClr val="000000"/>
                </a:solidFill>
                <a:latin typeface="Arial" panose="020B0604020202020204" pitchFamily="34" charset="0"/>
                <a:ea typeface="Playfair Display"/>
                <a:cs typeface="Arial" panose="020B0604020202020204" pitchFamily="34" charset="0"/>
                <a:sym typeface="Playfair Display"/>
              </a:rPr>
              <a:t>What is Data  Analytics</a:t>
            </a:r>
            <a:r>
              <a:rPr lang="en-US" sz="4000" b="1" dirty="0">
                <a:solidFill>
                  <a:srgbClr val="000000"/>
                </a:solidFill>
                <a:latin typeface="Arial" panose="020B0604020202020204" pitchFamily="34" charset="0"/>
                <a:ea typeface="Arial"/>
                <a:cs typeface="Arial" panose="020B0604020202020204" pitchFamily="34" charset="0"/>
                <a:sym typeface="Arial"/>
              </a:rPr>
              <a:t>?</a:t>
            </a:r>
            <a:endParaRPr sz="4000" dirty="0">
              <a:latin typeface="Arial" panose="020B0604020202020204" pitchFamily="34" charset="0"/>
              <a:cs typeface="Arial" panose="020B0604020202020204" pitchFamily="34" charset="0"/>
            </a:endParaRPr>
          </a:p>
        </p:txBody>
      </p:sp>
      <p:sp>
        <p:nvSpPr>
          <p:cNvPr id="148" name="Google Shape;148;p9"/>
          <p:cNvSpPr txBox="1"/>
          <p:nvPr/>
        </p:nvSpPr>
        <p:spPr>
          <a:xfrm>
            <a:off x="142578" y="1225272"/>
            <a:ext cx="9520839" cy="3377953"/>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400" dirty="0">
                <a:solidFill>
                  <a:schemeClr val="dk1"/>
                </a:solidFill>
                <a:ea typeface="Roboto" panose="02000000000000000000" pitchFamily="2" charset="0"/>
                <a:cs typeface="Verdana"/>
                <a:sym typeface="Verdana"/>
              </a:rPr>
              <a:t>Data analytics (DA) is the process of examining data sets in order to find trends and draw conclusions about the information they contain. Increasingly data analytics is used with the aid of specialized systems and software.</a:t>
            </a:r>
            <a:endParaRPr sz="2400" dirty="0">
              <a:ea typeface="Roboto" panose="02000000000000000000" pitchFamily="2" charset="0"/>
            </a:endParaRPr>
          </a:p>
          <a:p>
            <a:pPr>
              <a:spcBef>
                <a:spcPts val="0"/>
              </a:spcBef>
              <a:spcAft>
                <a:spcPts val="0"/>
              </a:spcAft>
            </a:pPr>
            <a:endParaRPr sz="2400" dirty="0">
              <a:solidFill>
                <a:schemeClr val="dk1"/>
              </a:solidFill>
              <a:ea typeface="Roboto" panose="02000000000000000000" pitchFamily="2" charset="0"/>
              <a:cs typeface="Verdana"/>
              <a:sym typeface="Verdana"/>
            </a:endParaRPr>
          </a:p>
          <a:p>
            <a:pPr>
              <a:spcBef>
                <a:spcPts val="0"/>
              </a:spcBef>
              <a:spcAft>
                <a:spcPts val="0"/>
              </a:spcAft>
            </a:pPr>
            <a:r>
              <a:rPr lang="en-US" sz="2400" dirty="0">
                <a:solidFill>
                  <a:schemeClr val="dk1"/>
                </a:solidFill>
                <a:ea typeface="Roboto" panose="02000000000000000000" pitchFamily="2" charset="0"/>
                <a:cs typeface="Verdana"/>
                <a:sym typeface="Verdana"/>
              </a:rPr>
              <a:t>Data analytics and techniques are</a:t>
            </a:r>
            <a:endParaRPr sz="2400" dirty="0">
              <a:ea typeface="Roboto" panose="02000000000000000000" pitchFamily="2" charset="0"/>
            </a:endParaRPr>
          </a:p>
          <a:p>
            <a:pPr>
              <a:spcBef>
                <a:spcPts val="0"/>
              </a:spcBef>
              <a:spcAft>
                <a:spcPts val="0"/>
              </a:spcAft>
            </a:pPr>
            <a:r>
              <a:rPr lang="en-US" sz="2400" dirty="0">
                <a:solidFill>
                  <a:schemeClr val="dk1"/>
                </a:solidFill>
                <a:ea typeface="Roboto" panose="02000000000000000000" pitchFamily="2" charset="0"/>
                <a:cs typeface="Verdana"/>
                <a:sym typeface="Verdana"/>
              </a:rPr>
              <a:t>widely used in commercial industries</a:t>
            </a:r>
            <a:endParaRPr sz="2400" dirty="0">
              <a:ea typeface="Roboto" panose="02000000000000000000" pitchFamily="2" charset="0"/>
            </a:endParaRPr>
          </a:p>
          <a:p>
            <a:pPr>
              <a:spcBef>
                <a:spcPts val="0"/>
              </a:spcBef>
              <a:spcAft>
                <a:spcPts val="0"/>
              </a:spcAft>
            </a:pPr>
            <a:r>
              <a:rPr lang="en-US" sz="2400" dirty="0">
                <a:solidFill>
                  <a:schemeClr val="dk1"/>
                </a:solidFill>
                <a:ea typeface="Roboto" panose="02000000000000000000" pitchFamily="2" charset="0"/>
                <a:cs typeface="Verdana"/>
                <a:sym typeface="Verdana"/>
              </a:rPr>
              <a:t>to enable organizations to make </a:t>
            </a:r>
            <a:endParaRPr sz="2400" dirty="0">
              <a:ea typeface="Roboto" panose="02000000000000000000" pitchFamily="2" charset="0"/>
            </a:endParaRPr>
          </a:p>
          <a:p>
            <a:pPr>
              <a:spcBef>
                <a:spcPts val="0"/>
              </a:spcBef>
              <a:spcAft>
                <a:spcPts val="0"/>
              </a:spcAft>
            </a:pPr>
            <a:r>
              <a:rPr lang="en-US" sz="2400" dirty="0">
                <a:solidFill>
                  <a:schemeClr val="dk1"/>
                </a:solidFill>
                <a:ea typeface="Roboto" panose="02000000000000000000" pitchFamily="2" charset="0"/>
                <a:cs typeface="Verdana"/>
                <a:sym typeface="Verdana"/>
              </a:rPr>
              <a:t>more-informed business decisions.</a:t>
            </a:r>
            <a:endParaRPr sz="2400" dirty="0">
              <a:ea typeface="Roboto" panose="02000000000000000000" pitchFamily="2" charset="0"/>
            </a:endParaRPr>
          </a:p>
        </p:txBody>
      </p:sp>
      <p:pic>
        <p:nvPicPr>
          <p:cNvPr id="149" name="Google Shape;149;p9"/>
          <p:cNvPicPr preferRelativeResize="0"/>
          <p:nvPr/>
        </p:nvPicPr>
        <p:blipFill rotWithShape="1">
          <a:blip r:embed="rId3">
            <a:alphaModFix/>
          </a:blip>
          <a:srcRect/>
          <a:stretch/>
        </p:blipFill>
        <p:spPr>
          <a:xfrm>
            <a:off x="4169896" y="2686516"/>
            <a:ext cx="5736104" cy="34739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0"/>
          <p:cNvSpPr txBox="1"/>
          <p:nvPr/>
        </p:nvSpPr>
        <p:spPr>
          <a:xfrm>
            <a:off x="354543" y="317974"/>
            <a:ext cx="704491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chemeClr val="dk1"/>
                </a:solidFill>
                <a:latin typeface="Arial" panose="020B0604020202020204" pitchFamily="34" charset="0"/>
                <a:ea typeface="Playfair Display"/>
                <a:cs typeface="Arial" panose="020B0604020202020204" pitchFamily="34" charset="0"/>
                <a:sym typeface="Playfair Display"/>
              </a:rPr>
              <a:t>Process</a:t>
            </a:r>
            <a:r>
              <a:rPr lang="en-US" sz="4000" b="1" dirty="0">
                <a:solidFill>
                  <a:schemeClr val="dk1"/>
                </a:solidFill>
                <a:latin typeface="Arial" panose="020B0604020202020204" pitchFamily="34" charset="0"/>
                <a:ea typeface="Open Sans"/>
                <a:cs typeface="Arial" panose="020B0604020202020204" pitchFamily="34" charset="0"/>
                <a:sym typeface="Open Sans"/>
              </a:rPr>
              <a:t> of Data Analytics</a:t>
            </a:r>
            <a:endParaRPr sz="4000" dirty="0">
              <a:latin typeface="Arial" panose="020B0604020202020204" pitchFamily="34" charset="0"/>
              <a:cs typeface="Arial" panose="020B0604020202020204" pitchFamily="34" charset="0"/>
            </a:endParaRPr>
          </a:p>
        </p:txBody>
      </p:sp>
      <p:sp>
        <p:nvSpPr>
          <p:cNvPr id="156" name="Google Shape;156;p10"/>
          <p:cNvSpPr txBox="1"/>
          <p:nvPr/>
        </p:nvSpPr>
        <p:spPr>
          <a:xfrm>
            <a:off x="354543" y="1195680"/>
            <a:ext cx="9776022" cy="4912988"/>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1754" dirty="0">
                <a:ea typeface="Roboto" panose="02000000000000000000" pitchFamily="2" charset="0"/>
                <a:cs typeface="Verdana"/>
                <a:sym typeface="Verdana"/>
              </a:rPr>
              <a:t>Below are the common steps involved in the data analytics method:</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 </a:t>
            </a:r>
            <a:endParaRPr sz="1754" dirty="0">
              <a:ea typeface="Roboto" panose="02000000000000000000" pitchFamily="2" charset="0"/>
            </a:endParaRPr>
          </a:p>
          <a:p>
            <a:pPr>
              <a:spcBef>
                <a:spcPts val="0"/>
              </a:spcBef>
              <a:spcAft>
                <a:spcPts val="0"/>
              </a:spcAft>
            </a:pPr>
            <a:r>
              <a:rPr lang="en-US" sz="1754" b="1" dirty="0">
                <a:ea typeface="Roboto" panose="02000000000000000000" pitchFamily="2" charset="0"/>
                <a:cs typeface="Verdana"/>
                <a:sym typeface="Verdana"/>
              </a:rPr>
              <a:t>Step 1: Determine the criteria for grouping the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Data can be divided by a range of different criteria such as age, population, income, or sex. The values of the data can be numerical or categorical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 </a:t>
            </a:r>
            <a:endParaRPr sz="1754" dirty="0">
              <a:ea typeface="Roboto" panose="02000000000000000000" pitchFamily="2" charset="0"/>
            </a:endParaRPr>
          </a:p>
          <a:p>
            <a:pPr>
              <a:spcBef>
                <a:spcPts val="0"/>
              </a:spcBef>
              <a:spcAft>
                <a:spcPts val="0"/>
              </a:spcAft>
            </a:pPr>
            <a:r>
              <a:rPr lang="en-US" sz="1754" b="1" dirty="0">
                <a:ea typeface="Roboto" panose="02000000000000000000" pitchFamily="2" charset="0"/>
                <a:cs typeface="Verdana"/>
                <a:sym typeface="Verdana"/>
              </a:rPr>
              <a:t>Step 2: Collecting the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Data can be collected through several sources, including online sources, computers, personnel, and sources from the community.</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 </a:t>
            </a:r>
            <a:endParaRPr sz="1754" dirty="0">
              <a:ea typeface="Roboto" panose="02000000000000000000" pitchFamily="2" charset="0"/>
            </a:endParaRPr>
          </a:p>
          <a:p>
            <a:pPr>
              <a:spcBef>
                <a:spcPts val="0"/>
              </a:spcBef>
              <a:spcAft>
                <a:spcPts val="0"/>
              </a:spcAft>
            </a:pPr>
            <a:r>
              <a:rPr lang="en-US" sz="1754" b="1" dirty="0">
                <a:ea typeface="Roboto" panose="02000000000000000000" pitchFamily="2" charset="0"/>
                <a:cs typeface="Verdana"/>
                <a:sym typeface="Verdana"/>
              </a:rPr>
              <a:t>Step 3: Organizing the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The data must be organized after it is collected so that it can be examined. Data organization can take place on a </a:t>
            </a:r>
            <a:r>
              <a:rPr lang="en-US" sz="1754" u="sng" dirty="0">
                <a:ea typeface="Roboto" panose="02000000000000000000" pitchFamily="2" charset="0"/>
                <a:cs typeface="Verdana"/>
                <a:sym typeface="Verdana"/>
              </a:rPr>
              <a:t>spreadsheet</a:t>
            </a:r>
            <a:r>
              <a:rPr lang="en-US" sz="1754" dirty="0">
                <a:ea typeface="Roboto" panose="02000000000000000000" pitchFamily="2" charset="0"/>
                <a:cs typeface="Verdana"/>
                <a:sym typeface="Verdana"/>
              </a:rPr>
              <a:t> or other type of software that is capable of taking statistical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 </a:t>
            </a:r>
            <a:endParaRPr sz="1754" dirty="0">
              <a:ea typeface="Roboto" panose="02000000000000000000" pitchFamily="2" charset="0"/>
            </a:endParaRPr>
          </a:p>
          <a:p>
            <a:pPr>
              <a:spcBef>
                <a:spcPts val="0"/>
              </a:spcBef>
              <a:spcAft>
                <a:spcPts val="0"/>
              </a:spcAft>
            </a:pPr>
            <a:r>
              <a:rPr lang="en-US" sz="1754" b="1" dirty="0">
                <a:ea typeface="Roboto" panose="02000000000000000000" pitchFamily="2" charset="0"/>
                <a:cs typeface="Verdana"/>
                <a:sym typeface="Verdana"/>
              </a:rPr>
              <a:t>Step 4: Cleaning the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The data is first cleaned up to ensure that there is no overlap or mistake. Then, it is reviewed to make sure that it is not incomplete. Cleaning the data helps to fix or eliminate any mistakes before the data goes to a data analyst for analysis.</a:t>
            </a:r>
            <a:endParaRPr sz="1754" dirty="0">
              <a:ea typeface="Roboto" panose="02000000000000000000"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txBox="1"/>
          <p:nvPr/>
        </p:nvSpPr>
        <p:spPr>
          <a:xfrm>
            <a:off x="331097" y="195886"/>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chemeClr val="dk1"/>
                </a:solidFill>
                <a:latin typeface="Arial" panose="020B0604020202020204" pitchFamily="34" charset="0"/>
                <a:ea typeface="Playfair Display"/>
                <a:cs typeface="Arial" panose="020B0604020202020204" pitchFamily="34" charset="0"/>
                <a:sym typeface="Playfair Display"/>
              </a:rPr>
              <a:t>Data Analytics Types</a:t>
            </a:r>
            <a:endParaRPr sz="4000" dirty="0">
              <a:latin typeface="Arial" panose="020B0604020202020204" pitchFamily="34" charset="0"/>
              <a:cs typeface="Arial" panose="020B0604020202020204" pitchFamily="34" charset="0"/>
            </a:endParaRPr>
          </a:p>
        </p:txBody>
      </p:sp>
      <p:sp>
        <p:nvSpPr>
          <p:cNvPr id="171" name="Google Shape;171;p12"/>
          <p:cNvSpPr txBox="1"/>
          <p:nvPr/>
        </p:nvSpPr>
        <p:spPr>
          <a:xfrm>
            <a:off x="287064" y="1094176"/>
            <a:ext cx="9608904" cy="5286167"/>
          </a:xfrm>
          <a:prstGeom prst="rect">
            <a:avLst/>
          </a:prstGeom>
          <a:noFill/>
          <a:ln>
            <a:noFill/>
          </a:ln>
        </p:spPr>
        <p:txBody>
          <a:bodyPr spcFirstLastPara="1" wrap="square" lIns="53458" tIns="26722" rIns="53458" bIns="26722" anchor="t" anchorCtr="0">
            <a:spAutoFit/>
          </a:bodyPr>
          <a:lstStyle/>
          <a:p>
            <a:pPr marL="300740" indent="-300740">
              <a:spcBef>
                <a:spcPts val="0"/>
              </a:spcBef>
              <a:spcAft>
                <a:spcPts val="0"/>
              </a:spcAft>
              <a:buClr>
                <a:srgbClr val="000000"/>
              </a:buClr>
              <a:buSzPts val="3000"/>
              <a:buFont typeface="Arial"/>
              <a:buAutoNum type="arabicPeriod"/>
            </a:pPr>
            <a:r>
              <a:rPr lang="en-US" sz="2000" b="1" dirty="0">
                <a:solidFill>
                  <a:schemeClr val="dk1"/>
                </a:solidFill>
                <a:ea typeface="Roboto" panose="02000000000000000000" pitchFamily="2" charset="0"/>
                <a:cs typeface="Verdana"/>
                <a:sym typeface="Verdana"/>
              </a:rPr>
              <a:t>Descriptive Analytics</a:t>
            </a:r>
            <a:r>
              <a:rPr lang="en-US" sz="2000" dirty="0">
                <a:solidFill>
                  <a:schemeClr val="dk1"/>
                </a:solidFill>
                <a:ea typeface="Roboto" panose="02000000000000000000" pitchFamily="2" charset="0"/>
                <a:cs typeface="Verdana"/>
                <a:sym typeface="Verdana"/>
              </a:rPr>
              <a:t> describes the happenings over time, such as whether the number of views increased or decreased and whether the current month’s sales are better than the last one.</a:t>
            </a:r>
            <a:endParaRPr sz="2000" dirty="0">
              <a:ea typeface="Roboto" panose="02000000000000000000" pitchFamily="2" charset="0"/>
            </a:endParaRPr>
          </a:p>
          <a:p>
            <a:pPr>
              <a:spcBef>
                <a:spcPts val="0"/>
              </a:spcBef>
              <a:spcAft>
                <a:spcPts val="0"/>
              </a:spcAft>
            </a:pPr>
            <a:endParaRPr sz="2000" dirty="0">
              <a:solidFill>
                <a:schemeClr val="dk1"/>
              </a:solidFill>
              <a:ea typeface="Roboto" panose="02000000000000000000" pitchFamily="2" charset="0"/>
              <a:cs typeface="Verdana"/>
              <a:sym typeface="Verdana"/>
            </a:endParaRPr>
          </a:p>
          <a:p>
            <a:pPr>
              <a:spcBef>
                <a:spcPts val="0"/>
              </a:spcBef>
              <a:spcAft>
                <a:spcPts val="0"/>
              </a:spcAft>
            </a:pPr>
            <a:r>
              <a:rPr lang="en-US" sz="2000" b="1" dirty="0">
                <a:solidFill>
                  <a:schemeClr val="dk1"/>
                </a:solidFill>
                <a:ea typeface="Roboto" panose="02000000000000000000" pitchFamily="2" charset="0"/>
                <a:cs typeface="Verdana"/>
                <a:sym typeface="Verdana"/>
              </a:rPr>
              <a:t>2. Diagnostic Analytics</a:t>
            </a:r>
            <a:r>
              <a:rPr lang="en-US" sz="2000" dirty="0">
                <a:solidFill>
                  <a:schemeClr val="dk1"/>
                </a:solidFill>
                <a:ea typeface="Roboto" panose="02000000000000000000" pitchFamily="2" charset="0"/>
                <a:cs typeface="Verdana"/>
                <a:sym typeface="Verdana"/>
              </a:rPr>
              <a:t> focuses on the reason for the occurrence of any event. It requires hypothesizing and involves a much diverse dataset. It examines data to answer questions, such as “Did the weather impact the selling of beer?” or “Did the new ad strategy affect sales?”</a:t>
            </a:r>
            <a:endParaRPr sz="2000" dirty="0">
              <a:ea typeface="Roboto" panose="02000000000000000000" pitchFamily="2" charset="0"/>
            </a:endParaRPr>
          </a:p>
          <a:p>
            <a:pPr>
              <a:spcBef>
                <a:spcPts val="0"/>
              </a:spcBef>
              <a:spcAft>
                <a:spcPts val="0"/>
              </a:spcAft>
            </a:pPr>
            <a:endParaRPr sz="2000" dirty="0">
              <a:solidFill>
                <a:schemeClr val="dk1"/>
              </a:solidFill>
              <a:ea typeface="Roboto" panose="02000000000000000000" pitchFamily="2" charset="0"/>
              <a:cs typeface="Verdana"/>
              <a:sym typeface="Verdana"/>
            </a:endParaRPr>
          </a:p>
          <a:p>
            <a:pPr>
              <a:spcBef>
                <a:spcPts val="0"/>
              </a:spcBef>
              <a:spcAft>
                <a:spcPts val="0"/>
              </a:spcAft>
            </a:pPr>
            <a:r>
              <a:rPr lang="en-US" sz="2000" b="1" dirty="0">
                <a:solidFill>
                  <a:schemeClr val="dk1"/>
                </a:solidFill>
                <a:ea typeface="Roboto" panose="02000000000000000000" pitchFamily="2" charset="0"/>
                <a:cs typeface="Verdana"/>
                <a:sym typeface="Verdana"/>
              </a:rPr>
              <a:t>3. Predictive Analytics</a:t>
            </a:r>
            <a:r>
              <a:rPr lang="en-US" sz="2000" dirty="0">
                <a:solidFill>
                  <a:schemeClr val="dk1"/>
                </a:solidFill>
                <a:ea typeface="Roboto" panose="02000000000000000000" pitchFamily="2" charset="0"/>
                <a:cs typeface="Verdana"/>
                <a:sym typeface="Verdana"/>
              </a:rPr>
              <a:t> focuses on the events that are expected to occur in the immediate future. Predictive analytics tries to find answers to questions like, what happened to the sales in the last hot summer season? How many </a:t>
            </a:r>
            <a:r>
              <a:rPr lang="en-US" sz="2000" u="sng" dirty="0">
                <a:ea typeface="Roboto" panose="02000000000000000000" pitchFamily="2" charset="0"/>
                <a:cs typeface="Verdana"/>
                <a:sym typeface="Verdana"/>
              </a:rPr>
              <a:t>weather forecasts</a:t>
            </a:r>
            <a:r>
              <a:rPr lang="en-US" sz="2000" dirty="0">
                <a:ea typeface="Roboto" panose="02000000000000000000" pitchFamily="2" charset="0"/>
                <a:cs typeface="Verdana"/>
                <a:sym typeface="Verdana"/>
              </a:rPr>
              <a:t> </a:t>
            </a:r>
            <a:r>
              <a:rPr lang="en-US" sz="2000" dirty="0">
                <a:solidFill>
                  <a:schemeClr val="dk1"/>
                </a:solidFill>
                <a:ea typeface="Roboto" panose="02000000000000000000" pitchFamily="2" charset="0"/>
                <a:cs typeface="Verdana"/>
                <a:sym typeface="Verdana"/>
              </a:rPr>
              <a:t>expect this year’s hot summer?</a:t>
            </a:r>
            <a:endParaRPr sz="2000" dirty="0">
              <a:ea typeface="Roboto" panose="02000000000000000000" pitchFamily="2" charset="0"/>
            </a:endParaRPr>
          </a:p>
          <a:p>
            <a:pPr>
              <a:spcBef>
                <a:spcPts val="0"/>
              </a:spcBef>
              <a:spcAft>
                <a:spcPts val="0"/>
              </a:spcAft>
            </a:pPr>
            <a:endParaRPr sz="2000" dirty="0">
              <a:solidFill>
                <a:schemeClr val="dk1"/>
              </a:solidFill>
              <a:ea typeface="Roboto" panose="02000000000000000000" pitchFamily="2" charset="0"/>
              <a:cs typeface="Verdana"/>
              <a:sym typeface="Verdana"/>
            </a:endParaRPr>
          </a:p>
          <a:p>
            <a:pPr>
              <a:spcBef>
                <a:spcPts val="0"/>
              </a:spcBef>
              <a:spcAft>
                <a:spcPts val="0"/>
              </a:spcAft>
            </a:pPr>
            <a:r>
              <a:rPr lang="en-US" sz="2000" b="1" dirty="0">
                <a:solidFill>
                  <a:schemeClr val="dk1"/>
                </a:solidFill>
                <a:ea typeface="Roboto" panose="02000000000000000000" pitchFamily="2" charset="0"/>
                <a:cs typeface="Verdana"/>
                <a:sym typeface="Verdana"/>
              </a:rPr>
              <a:t>4. Prescriptive Analytics</a:t>
            </a:r>
            <a:r>
              <a:rPr lang="en-US" sz="2000" dirty="0">
                <a:solidFill>
                  <a:schemeClr val="dk1"/>
                </a:solidFill>
                <a:ea typeface="Roboto" panose="02000000000000000000" pitchFamily="2" charset="0"/>
                <a:cs typeface="Verdana"/>
                <a:sym typeface="Verdana"/>
              </a:rPr>
              <a:t> indicates a plan of action. If the chance of a hot summer calculated as the average of the five weather models is above 58%, an evening shift can be added to the brewery, and an additional tank can be rented to maximize the production.</a:t>
            </a:r>
            <a:endParaRPr sz="2000" dirty="0">
              <a:ea typeface="Roboto" panose="02000000000000000000" pitchFamily="2"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p:nvPr/>
        </p:nvSpPr>
        <p:spPr>
          <a:xfrm>
            <a:off x="296569" y="129400"/>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chemeClr val="dk1"/>
                </a:solidFill>
                <a:latin typeface="Arial" panose="020B0604020202020204" pitchFamily="34" charset="0"/>
                <a:ea typeface="Verdana"/>
                <a:cs typeface="Arial" panose="020B0604020202020204" pitchFamily="34" charset="0"/>
                <a:sym typeface="Verdana"/>
              </a:rPr>
              <a:t>Benefits of Data Analytics</a:t>
            </a:r>
            <a:endParaRPr sz="4000" dirty="0">
              <a:latin typeface="Arial" panose="020B0604020202020204" pitchFamily="34" charset="0"/>
              <a:cs typeface="Arial" panose="020B0604020202020204" pitchFamily="34" charset="0"/>
            </a:endParaRPr>
          </a:p>
        </p:txBody>
      </p:sp>
      <p:sp>
        <p:nvSpPr>
          <p:cNvPr id="186" name="Google Shape;186;p14"/>
          <p:cNvSpPr txBox="1"/>
          <p:nvPr/>
        </p:nvSpPr>
        <p:spPr>
          <a:xfrm>
            <a:off x="296569" y="774636"/>
            <a:ext cx="9912694" cy="5901721"/>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000" dirty="0">
                <a:solidFill>
                  <a:schemeClr val="dk1"/>
                </a:solidFill>
                <a:ea typeface="Roboto" panose="02000000000000000000" pitchFamily="2" charset="0"/>
                <a:cs typeface="Open Sans"/>
                <a:sym typeface="Open Sans"/>
              </a:rPr>
              <a:t> </a:t>
            </a:r>
            <a:r>
              <a:rPr lang="en-US" sz="2000" b="1" dirty="0">
                <a:solidFill>
                  <a:schemeClr val="dk1"/>
                </a:solidFill>
                <a:ea typeface="Roboto" panose="02000000000000000000" pitchFamily="2" charset="0"/>
                <a:cs typeface="Open Sans"/>
                <a:sym typeface="Open Sans"/>
              </a:rPr>
              <a:t>1. Decision making improves</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Companies may use the information they obtain from data analytics to guide their decisions, leading to improved results. Data analytics removes a lot of guesswork from preparing marketing plans, deciding what material to make, creating goods, and more</a:t>
            </a:r>
            <a:endParaRPr sz="2000" dirty="0">
              <a:ea typeface="Roboto" panose="02000000000000000000" pitchFamily="2" charset="0"/>
            </a:endParaRPr>
          </a:p>
          <a:p>
            <a:pPr>
              <a:spcBef>
                <a:spcPts val="0"/>
              </a:spcBef>
              <a:spcAft>
                <a:spcPts val="0"/>
              </a:spcAft>
            </a:pPr>
            <a:endParaRPr sz="2000" dirty="0">
              <a:solidFill>
                <a:schemeClr val="dk1"/>
              </a:solidFill>
              <a:ea typeface="Roboto" panose="02000000000000000000" pitchFamily="2" charset="0"/>
              <a:cs typeface="Open Sans"/>
              <a:sym typeface="Open Sans"/>
            </a:endParaRPr>
          </a:p>
          <a:p>
            <a:pPr>
              <a:spcBef>
                <a:spcPts val="0"/>
              </a:spcBef>
              <a:spcAft>
                <a:spcPts val="0"/>
              </a:spcAft>
            </a:pPr>
            <a:r>
              <a:rPr lang="en-US" sz="2000" b="1" dirty="0">
                <a:solidFill>
                  <a:schemeClr val="dk1"/>
                </a:solidFill>
                <a:ea typeface="Roboto" panose="02000000000000000000" pitchFamily="2" charset="0"/>
                <a:cs typeface="Open Sans"/>
                <a:sym typeface="Open Sans"/>
              </a:rPr>
              <a:t>2. Marketing becomes more effective</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When businesses understand their customers better, they will be able to sell to them more efficiently. Data analytics also gives businesses invaluable insights into how their </a:t>
            </a:r>
            <a:r>
              <a:rPr lang="en-US" sz="2000" u="sng" dirty="0">
                <a:solidFill>
                  <a:srgbClr val="538CD5"/>
                </a:solidFill>
                <a:ea typeface="Roboto" panose="02000000000000000000" pitchFamily="2" charset="0"/>
                <a:cs typeface="Open Sans"/>
                <a:sym typeface="Open Sans"/>
                <a:hlinkClick r:id="rId3">
                  <a:extLst>
                    <a:ext uri="{A12FA001-AC4F-418D-AE19-62706E023703}">
                      <ahyp:hlinkClr xmlns:ahyp="http://schemas.microsoft.com/office/drawing/2018/hyperlinkcolor" val="tx"/>
                    </a:ext>
                  </a:extLst>
                </a:hlinkClick>
              </a:rPr>
              <a:t>marketing campaigns</a:t>
            </a:r>
            <a:r>
              <a:rPr lang="en-US" sz="2000" dirty="0">
                <a:solidFill>
                  <a:srgbClr val="538CD5"/>
                </a:solidFill>
                <a:ea typeface="Roboto" panose="02000000000000000000" pitchFamily="2" charset="0"/>
                <a:cs typeface="Open Sans"/>
                <a:sym typeface="Open Sans"/>
              </a:rPr>
              <a:t> </a:t>
            </a:r>
            <a:r>
              <a:rPr lang="en-US" sz="2000" dirty="0">
                <a:solidFill>
                  <a:schemeClr val="dk1"/>
                </a:solidFill>
                <a:ea typeface="Roboto" panose="02000000000000000000" pitchFamily="2" charset="0"/>
                <a:cs typeface="Open Sans"/>
                <a:sym typeface="Open Sans"/>
              </a:rPr>
              <a:t>work so that they can fine-tune them for better results.</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 </a:t>
            </a:r>
            <a:endParaRPr sz="2000" dirty="0">
              <a:ea typeface="Roboto" panose="02000000000000000000" pitchFamily="2" charset="0"/>
            </a:endParaRPr>
          </a:p>
          <a:p>
            <a:pPr>
              <a:spcBef>
                <a:spcPts val="0"/>
              </a:spcBef>
              <a:spcAft>
                <a:spcPts val="0"/>
              </a:spcAft>
            </a:pPr>
            <a:r>
              <a:rPr lang="en-US" sz="2000" b="1" dirty="0">
                <a:solidFill>
                  <a:schemeClr val="dk1"/>
                </a:solidFill>
                <a:ea typeface="Roboto" panose="02000000000000000000" pitchFamily="2" charset="0"/>
                <a:cs typeface="Open Sans"/>
                <a:sym typeface="Open Sans"/>
              </a:rPr>
              <a:t>3. Customer service improves</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Data analytics provides businesses with deeper insight into their clients, helping them to customize customer experience to their needs, offer more customization, and create better relationships with them.</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 </a:t>
            </a:r>
            <a:endParaRPr sz="2000" dirty="0">
              <a:ea typeface="Roboto" panose="02000000000000000000" pitchFamily="2" charset="0"/>
            </a:endParaRPr>
          </a:p>
          <a:p>
            <a:pPr>
              <a:spcBef>
                <a:spcPts val="0"/>
              </a:spcBef>
              <a:spcAft>
                <a:spcPts val="0"/>
              </a:spcAft>
            </a:pPr>
            <a:r>
              <a:rPr lang="en-US" sz="2000" b="1" dirty="0">
                <a:solidFill>
                  <a:schemeClr val="dk1"/>
                </a:solidFill>
                <a:ea typeface="Roboto" panose="02000000000000000000" pitchFamily="2" charset="0"/>
                <a:cs typeface="Open Sans"/>
                <a:sym typeface="Open Sans"/>
              </a:rPr>
              <a:t>4. The efficiency of operations increases</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Data analytics will help businesses streamline their operations, save resources, and improve the bottom line. When businesses obtain a better idea of what the audience needs, they spend less time producing advertisements that do not meet the desires of the audience.</a:t>
            </a:r>
            <a:endParaRPr sz="2000" dirty="0">
              <a:ea typeface="Roboto" panose="02000000000000000000" pitchFamily="2"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4" name="Title 1">
            <a:extLst>
              <a:ext uri="{FF2B5EF4-FFF2-40B4-BE49-F238E27FC236}">
                <a16:creationId xmlns:a16="http://schemas.microsoft.com/office/drawing/2014/main" id="{3133D9EC-3A8C-4F4E-91DA-12C75F5876CA}"/>
              </a:ext>
            </a:extLst>
          </p:cNvPr>
          <p:cNvSpPr txBox="1">
            <a:spLocks/>
          </p:cNvSpPr>
          <p:nvPr/>
        </p:nvSpPr>
        <p:spPr>
          <a:xfrm>
            <a:off x="456954" y="189025"/>
            <a:ext cx="6928583" cy="607964"/>
          </a:xfrm>
          <a:prstGeom prst="rect">
            <a:avLst/>
          </a:prstGeom>
          <a:noFill/>
          <a:ln>
            <a:noFill/>
          </a:ln>
        </p:spPr>
        <p:txBody>
          <a:bodyPr spcFirstLastPara="1" wrap="square" lIns="53458" tIns="26722" rIns="53458" bIns="26722" anchor="t" anchorCtr="0">
            <a:spAutoFit/>
          </a:bodyPr>
          <a:lstStyle>
            <a:lvl1pPr algn="l" defTabSz="756300" rtl="0" eaLnBrk="1" latinLnBrk="0" hangingPunct="1">
              <a:lnSpc>
                <a:spcPct val="90000"/>
              </a:lnSpc>
              <a:spcBef>
                <a:spcPct val="0"/>
              </a:spcBef>
              <a:buNone/>
              <a:defRPr sz="3529" b="0" i="0" kern="1200" cap="all">
                <a:solidFill>
                  <a:schemeClr val="tx1"/>
                </a:solidFill>
                <a:effectLst/>
                <a:latin typeface="+mj-lt"/>
                <a:ea typeface="+mj-ea"/>
                <a:cs typeface="+mj-cs"/>
              </a:defRPr>
            </a:lvl1pPr>
          </a:lstStyle>
          <a:p>
            <a:pPr defTabSz="457200">
              <a:spcBef>
                <a:spcPts val="0"/>
              </a:spcBef>
            </a:pPr>
            <a:r>
              <a:rPr lang="en-IN" sz="4000" b="1" cap="none" dirty="0">
                <a:solidFill>
                  <a:schemeClr val="dk1"/>
                </a:solidFill>
                <a:latin typeface="Arial" panose="020B0604020202020204" pitchFamily="34" charset="0"/>
                <a:ea typeface="Verdana"/>
                <a:cs typeface="Arial" panose="020B0604020202020204" pitchFamily="34" charset="0"/>
              </a:rPr>
              <a:t>What Is Data Visualisation?</a:t>
            </a:r>
          </a:p>
        </p:txBody>
      </p:sp>
      <p:pic>
        <p:nvPicPr>
          <p:cNvPr id="5" name="Picture 2" descr=" Related image">
            <a:extLst>
              <a:ext uri="{FF2B5EF4-FFF2-40B4-BE49-F238E27FC236}">
                <a16:creationId xmlns:a16="http://schemas.microsoft.com/office/drawing/2014/main" id="{1DC825F9-6599-43C6-A76B-26A373C3B5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268" y="1024777"/>
            <a:ext cx="8301544" cy="5112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32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0" name="Rectangle 3">
            <a:extLst>
              <a:ext uri="{FF2B5EF4-FFF2-40B4-BE49-F238E27FC236}">
                <a16:creationId xmlns:a16="http://schemas.microsoft.com/office/drawing/2014/main" id="{8AFFBA26-C7AC-4CFF-B343-8B9C1A232477}"/>
              </a:ext>
            </a:extLst>
          </p:cNvPr>
          <p:cNvSpPr>
            <a:spLocks noChangeArrowheads="1"/>
          </p:cNvSpPr>
          <p:nvPr/>
        </p:nvSpPr>
        <p:spPr bwMode="auto">
          <a:xfrm>
            <a:off x="642451" y="861644"/>
            <a:ext cx="9914180" cy="5814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050"/>
              </a:spcAft>
            </a:pPr>
            <a:r>
              <a:rPr lang="en-US" altLang="en-US" sz="2400" dirty="0">
                <a:latin typeface="+mn-lt"/>
              </a:rPr>
              <a:t>A car dashboard instantaneously identifies and provides feedback regarding the status of the automobile: speed, servicing needs, tire pressure, fuel level, etc. </a:t>
            </a:r>
          </a:p>
          <a:p>
            <a:pPr eaLnBrk="1" hangingPunct="1">
              <a:lnSpc>
                <a:spcPct val="150000"/>
              </a:lnSpc>
              <a:spcAft>
                <a:spcPts val="1050"/>
              </a:spcAft>
            </a:pPr>
            <a:r>
              <a:rPr lang="en-US" altLang="en-US" sz="2400" dirty="0">
                <a:latin typeface="+mn-lt"/>
              </a:rPr>
              <a:t>Dashboards in business do the same thing, only much more. Through dashboards, organizations can quickly identify current and historical performance.</a:t>
            </a:r>
          </a:p>
          <a:p>
            <a:pPr eaLnBrk="1" hangingPunct="1">
              <a:lnSpc>
                <a:spcPct val="150000"/>
              </a:lnSpc>
              <a:spcAft>
                <a:spcPts val="1050"/>
              </a:spcAft>
            </a:pPr>
            <a:r>
              <a:rPr lang="en-US" altLang="en-US" sz="2400" dirty="0">
                <a:latin typeface="+mn-lt"/>
              </a:rPr>
              <a:t>Organizations can also further utilize the data to define metrics and set goals. By integrating these </a:t>
            </a:r>
            <a:r>
              <a:rPr lang="en-US" altLang="en-US" sz="2400" dirty="0">
                <a:solidFill>
                  <a:srgbClr val="FF0000"/>
                </a:solidFill>
                <a:latin typeface="+mn-lt"/>
              </a:rPr>
              <a:t>key performance indicators (KPIs) </a:t>
            </a:r>
            <a:r>
              <a:rPr lang="en-US" altLang="en-US" sz="2400" dirty="0">
                <a:latin typeface="+mn-lt"/>
              </a:rPr>
              <a:t>and goals into their dashboards, companies can proactively identify issues, minimize costs, and strive to exceed performance expectations.  Of course, it is also important to choose the right </a:t>
            </a:r>
            <a:r>
              <a:rPr lang="en-US" altLang="en-US" sz="2400" dirty="0">
                <a:solidFill>
                  <a:srgbClr val="FF0000"/>
                </a:solidFill>
                <a:latin typeface="+mn-lt"/>
              </a:rPr>
              <a:t>KPI.</a:t>
            </a:r>
          </a:p>
        </p:txBody>
      </p:sp>
      <p:sp>
        <p:nvSpPr>
          <p:cNvPr id="8" name="Rectangle 5">
            <a:extLst>
              <a:ext uri="{FF2B5EF4-FFF2-40B4-BE49-F238E27FC236}">
                <a16:creationId xmlns:a16="http://schemas.microsoft.com/office/drawing/2014/main" id="{1257CF78-96E4-4806-BEBD-2B8DC2869960}"/>
              </a:ext>
            </a:extLst>
          </p:cNvPr>
          <p:cNvSpPr>
            <a:spLocks noChangeArrowheads="1"/>
          </p:cNvSpPr>
          <p:nvPr/>
        </p:nvSpPr>
        <p:spPr bwMode="auto">
          <a:xfrm>
            <a:off x="642451" y="244717"/>
            <a:ext cx="8272949" cy="76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ts val="1675"/>
              </a:spcBef>
            </a:pPr>
            <a:r>
              <a:rPr lang="en-US" altLang="en-US" sz="4000" b="1" spc="-50" dirty="0">
                <a:latin typeface="Arial"/>
              </a:rPr>
              <a:t>What</a:t>
            </a:r>
            <a:r>
              <a:rPr lang="en-US" altLang="en-US" sz="1700" dirty="0">
                <a:latin typeface="Arial" panose="020B0604020202020204" pitchFamily="34" charset="0"/>
              </a:rPr>
              <a:t>  </a:t>
            </a:r>
            <a:r>
              <a:rPr lang="en-US" altLang="en-US" sz="4000" b="1" spc="-50" dirty="0">
                <a:latin typeface="Arial"/>
              </a:rPr>
              <a:t>Is A Dashboard In Business?</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9A4DDDF-9AB0-45FB-B234-A8EC86ECFEFB}"/>
              </a:ext>
            </a:extLst>
          </p:cNvPr>
          <p:cNvSpPr txBox="1">
            <a:spLocks/>
          </p:cNvSpPr>
          <p:nvPr/>
        </p:nvSpPr>
        <p:spPr>
          <a:xfrm>
            <a:off x="0" y="5856563"/>
            <a:ext cx="10693400" cy="607964"/>
          </a:xfrm>
          <a:prstGeom prst="rect">
            <a:avLst/>
          </a:prstGeom>
        </p:spPr>
        <p:txBody>
          <a:bodyPr>
            <a:noAutofit/>
          </a:bodyPr>
          <a:lstStyle>
            <a:lvl1pPr marL="252100" indent="-252100" algn="l" defTabSz="756300" rtl="0" eaLnBrk="1" latinLnBrk="0" hangingPunct="1">
              <a:lnSpc>
                <a:spcPct val="120000"/>
              </a:lnSpc>
              <a:spcBef>
                <a:spcPts val="1103"/>
              </a:spcBef>
              <a:buClr>
                <a:schemeClr val="accent1"/>
              </a:buClr>
              <a:buSzPct val="100000"/>
              <a:buFont typeface="Arial" panose="020B0604020202020204" pitchFamily="34" charset="0"/>
              <a:buChar char="•"/>
              <a:defRPr sz="2206" kern="1200" cap="none">
                <a:solidFill>
                  <a:schemeClr val="tx1"/>
                </a:solidFill>
                <a:effectLst/>
                <a:latin typeface="+mn-lt"/>
                <a:ea typeface="+mn-ea"/>
                <a:cs typeface="+mn-cs"/>
              </a:defRPr>
            </a:lvl1pPr>
            <a:lvl2pPr marL="756300"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764" kern="1200" cap="none" baseline="0">
                <a:solidFill>
                  <a:schemeClr val="tx1"/>
                </a:solidFill>
                <a:effectLst/>
                <a:latin typeface="+mn-lt"/>
                <a:ea typeface="+mn-ea"/>
                <a:cs typeface="+mn-cs"/>
              </a:defRPr>
            </a:lvl2pPr>
            <a:lvl3pPr marL="1260500"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764" kern="1200" cap="none">
                <a:solidFill>
                  <a:schemeClr val="tx1"/>
                </a:solidFill>
                <a:effectLst/>
                <a:latin typeface="+mn-lt"/>
                <a:ea typeface="+mn-ea"/>
                <a:cs typeface="+mn-cs"/>
              </a:defRPr>
            </a:lvl3pPr>
            <a:lvl4pPr marL="1764701"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544" kern="1200" cap="none" baseline="0">
                <a:solidFill>
                  <a:schemeClr val="tx1"/>
                </a:solidFill>
                <a:effectLst/>
                <a:latin typeface="+mn-lt"/>
                <a:ea typeface="+mn-ea"/>
                <a:cs typeface="+mn-cs"/>
              </a:defRPr>
            </a:lvl4pPr>
            <a:lvl5pPr marL="2268901"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323" kern="1200" cap="none">
                <a:solidFill>
                  <a:schemeClr val="tx1"/>
                </a:solidFill>
                <a:effectLst/>
                <a:latin typeface="+mn-lt"/>
                <a:ea typeface="+mn-ea"/>
                <a:cs typeface="+mn-cs"/>
              </a:defRPr>
            </a:lvl5pPr>
            <a:lvl6pPr marL="27731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a:solidFill>
                  <a:schemeClr val="tx1"/>
                </a:solidFill>
                <a:effectLst/>
                <a:latin typeface="+mn-lt"/>
                <a:ea typeface="+mn-ea"/>
                <a:cs typeface="+mn-cs"/>
              </a:defRPr>
            </a:lvl6pPr>
            <a:lvl7pPr marL="32773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a:solidFill>
                  <a:schemeClr val="tx1"/>
                </a:solidFill>
                <a:effectLst/>
                <a:latin typeface="+mn-lt"/>
                <a:ea typeface="+mn-ea"/>
                <a:cs typeface="+mn-cs"/>
              </a:defRPr>
            </a:lvl7pPr>
            <a:lvl8pPr marL="37815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baseline="0">
                <a:solidFill>
                  <a:schemeClr val="tx1"/>
                </a:solidFill>
                <a:effectLst/>
                <a:latin typeface="+mn-lt"/>
                <a:ea typeface="+mn-ea"/>
                <a:cs typeface="+mn-cs"/>
              </a:defRPr>
            </a:lvl8pPr>
            <a:lvl9pPr marL="42857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baseline="0">
                <a:solidFill>
                  <a:schemeClr val="tx1"/>
                </a:solidFill>
                <a:effectLst/>
                <a:latin typeface="+mn-lt"/>
                <a:ea typeface="+mn-ea"/>
                <a:cs typeface="+mn-cs"/>
              </a:defRPr>
            </a:lvl9pPr>
          </a:lstStyle>
          <a:p>
            <a:pPr marL="1142814" marR="1233778" indent="0" algn="ctr">
              <a:lnSpc>
                <a:spcPct val="120000"/>
              </a:lnSpc>
              <a:spcBef>
                <a:spcPts val="234"/>
              </a:spcBef>
              <a:spcAft>
                <a:spcPts val="0"/>
              </a:spcAft>
              <a:buNone/>
            </a:pPr>
            <a:r>
              <a:rPr lang="en-US" sz="2400" dirty="0">
                <a:ea typeface="Roboto" panose="02000000000000000000" pitchFamily="2" charset="0"/>
                <a:cs typeface="Arial MT"/>
              </a:rPr>
              <a:t>“They</a:t>
            </a:r>
            <a:r>
              <a:rPr lang="en-US" sz="2400" spc="-26" dirty="0">
                <a:ea typeface="Roboto" panose="02000000000000000000" pitchFamily="2" charset="0"/>
                <a:cs typeface="Arial MT"/>
              </a:rPr>
              <a:t> </a:t>
            </a:r>
            <a:r>
              <a:rPr lang="en-US" sz="2400" dirty="0">
                <a:ea typeface="Roboto" panose="02000000000000000000" pitchFamily="2" charset="0"/>
                <a:cs typeface="Arial MT"/>
              </a:rPr>
              <a:t>helps</a:t>
            </a:r>
            <a:r>
              <a:rPr lang="en-US" sz="2400" spc="-26" dirty="0">
                <a:ea typeface="Roboto" panose="02000000000000000000" pitchFamily="2" charset="0"/>
                <a:cs typeface="Arial MT"/>
              </a:rPr>
              <a:t> </a:t>
            </a:r>
            <a:r>
              <a:rPr lang="en-US" sz="2400" dirty="0">
                <a:ea typeface="Roboto" panose="02000000000000000000" pitchFamily="2" charset="0"/>
                <a:cs typeface="Arial MT"/>
              </a:rPr>
              <a:t>people</a:t>
            </a:r>
            <a:r>
              <a:rPr lang="en-US" sz="2400" spc="-20" dirty="0">
                <a:ea typeface="Roboto" panose="02000000000000000000" pitchFamily="2" charset="0"/>
                <a:cs typeface="Arial MT"/>
              </a:rPr>
              <a:t> </a:t>
            </a:r>
            <a:r>
              <a:rPr lang="en-US" sz="2400" dirty="0">
                <a:ea typeface="Roboto" panose="02000000000000000000" pitchFamily="2" charset="0"/>
                <a:cs typeface="Arial MT"/>
              </a:rPr>
              <a:t>see</a:t>
            </a:r>
            <a:r>
              <a:rPr lang="en-US" sz="2400" spc="-512" dirty="0">
                <a:ea typeface="Roboto" panose="02000000000000000000" pitchFamily="2" charset="0"/>
                <a:cs typeface="Arial MT"/>
              </a:rPr>
              <a:t>  </a:t>
            </a:r>
            <a:r>
              <a:rPr lang="en-US" sz="2400" dirty="0">
                <a:ea typeface="Roboto" panose="02000000000000000000" pitchFamily="2" charset="0"/>
                <a:cs typeface="Arial MT"/>
              </a:rPr>
              <a:t>and</a:t>
            </a:r>
            <a:r>
              <a:rPr lang="en-US" sz="2400" spc="-9" dirty="0">
                <a:ea typeface="Roboto" panose="02000000000000000000" pitchFamily="2" charset="0"/>
                <a:cs typeface="Arial MT"/>
              </a:rPr>
              <a:t> </a:t>
            </a:r>
            <a:r>
              <a:rPr lang="en-US" sz="2400" dirty="0">
                <a:ea typeface="Roboto" panose="02000000000000000000" pitchFamily="2" charset="0"/>
                <a:cs typeface="Arial MT"/>
              </a:rPr>
              <a:t>understand</a:t>
            </a:r>
            <a:r>
              <a:rPr lang="en-US" sz="2400" spc="-29" dirty="0">
                <a:ea typeface="Roboto" panose="02000000000000000000" pitchFamily="2" charset="0"/>
                <a:cs typeface="Arial MT"/>
              </a:rPr>
              <a:t> </a:t>
            </a:r>
            <a:r>
              <a:rPr lang="en-US" sz="2400" dirty="0">
                <a:ea typeface="Roboto" panose="02000000000000000000" pitchFamily="2" charset="0"/>
                <a:cs typeface="Arial MT"/>
              </a:rPr>
              <a:t>data easily”</a:t>
            </a:r>
            <a:endParaRPr lang="en-NG" sz="2400" dirty="0">
              <a:ea typeface="Roboto" panose="02000000000000000000" pitchFamily="2" charset="0"/>
              <a:cs typeface="Arial MT"/>
            </a:endParaRPr>
          </a:p>
        </p:txBody>
      </p:sp>
      <p:sp>
        <p:nvSpPr>
          <p:cNvPr id="7" name="Title 1">
            <a:extLst>
              <a:ext uri="{FF2B5EF4-FFF2-40B4-BE49-F238E27FC236}">
                <a16:creationId xmlns:a16="http://schemas.microsoft.com/office/drawing/2014/main" id="{A4B90EFC-314B-4A4A-94ED-21DDC6F60F3B}"/>
              </a:ext>
            </a:extLst>
          </p:cNvPr>
          <p:cNvSpPr txBox="1">
            <a:spLocks/>
          </p:cNvSpPr>
          <p:nvPr/>
        </p:nvSpPr>
        <p:spPr>
          <a:xfrm>
            <a:off x="441570" y="187856"/>
            <a:ext cx="7684821" cy="607964"/>
          </a:xfrm>
          <a:prstGeom prst="rect">
            <a:avLst/>
          </a:prstGeom>
          <a:noFill/>
          <a:ln>
            <a:noFill/>
          </a:ln>
        </p:spPr>
        <p:txBody>
          <a:bodyPr spcFirstLastPara="1" wrap="square" lIns="53458" tIns="26722" rIns="53458" bIns="26722" anchor="t" anchorCtr="0">
            <a:spAutoFit/>
          </a:bodyPr>
          <a:lstStyle>
            <a:defPPr>
              <a:defRPr lang="en-US"/>
            </a:defPPr>
            <a:lvl1pPr>
              <a:lnSpc>
                <a:spcPct val="90000"/>
              </a:lnSpc>
              <a:spcBef>
                <a:spcPts val="0"/>
              </a:spcBef>
              <a:buNone/>
              <a:defRPr sz="3157" b="1" i="0" cap="none">
                <a:solidFill>
                  <a:schemeClr val="dk1"/>
                </a:solidFill>
                <a:effectLst/>
                <a:latin typeface="Verdana"/>
                <a:ea typeface="Verdana"/>
                <a:cs typeface="+mj-cs"/>
              </a:defRPr>
            </a:lvl1pPr>
          </a:lstStyle>
          <a:p>
            <a:r>
              <a:rPr lang="en-IN" sz="4000" dirty="0">
                <a:latin typeface="Arial" panose="020B0604020202020204" pitchFamily="34" charset="0"/>
                <a:cs typeface="Arial" panose="020B0604020202020204" pitchFamily="34" charset="0"/>
              </a:rPr>
              <a:t>Data Visualization Tools</a:t>
            </a:r>
          </a:p>
        </p:txBody>
      </p:sp>
      <p:pic>
        <p:nvPicPr>
          <p:cNvPr id="14340" name="Picture 4">
            <a:hlinkClick r:id="rId3"/>
            <a:extLst>
              <a:ext uri="{FF2B5EF4-FFF2-40B4-BE49-F238E27FC236}">
                <a16:creationId xmlns:a16="http://schemas.microsoft.com/office/drawing/2014/main" id="{20D4EA77-519A-49CE-872B-5F35CB901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70" y="947373"/>
            <a:ext cx="9675500" cy="4676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815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7" name="Title 1">
            <a:extLst>
              <a:ext uri="{FF2B5EF4-FFF2-40B4-BE49-F238E27FC236}">
                <a16:creationId xmlns:a16="http://schemas.microsoft.com/office/drawing/2014/main" id="{A4B90EFC-314B-4A4A-94ED-21DDC6F60F3B}"/>
              </a:ext>
            </a:extLst>
          </p:cNvPr>
          <p:cNvSpPr txBox="1">
            <a:spLocks/>
          </p:cNvSpPr>
          <p:nvPr/>
        </p:nvSpPr>
        <p:spPr>
          <a:xfrm>
            <a:off x="235735" y="187856"/>
            <a:ext cx="7684821" cy="607964"/>
          </a:xfrm>
          <a:prstGeom prst="rect">
            <a:avLst/>
          </a:prstGeom>
          <a:noFill/>
          <a:ln>
            <a:noFill/>
          </a:ln>
        </p:spPr>
        <p:txBody>
          <a:bodyPr spcFirstLastPara="1" wrap="square" lIns="53458" tIns="26722" rIns="53458" bIns="26722" anchor="t" anchorCtr="0">
            <a:spAutoFit/>
          </a:bodyPr>
          <a:lstStyle>
            <a:defPPr>
              <a:defRPr lang="en-US"/>
            </a:defPPr>
            <a:lvl1pPr>
              <a:lnSpc>
                <a:spcPct val="90000"/>
              </a:lnSpc>
              <a:spcBef>
                <a:spcPts val="0"/>
              </a:spcBef>
              <a:buNone/>
              <a:defRPr sz="3157" b="1" i="0" cap="none">
                <a:solidFill>
                  <a:schemeClr val="dk1"/>
                </a:solidFill>
                <a:effectLst/>
                <a:latin typeface="Verdana"/>
                <a:ea typeface="Verdana"/>
                <a:cs typeface="+mj-cs"/>
              </a:defRPr>
            </a:lvl1pPr>
          </a:lstStyle>
          <a:p>
            <a:r>
              <a:rPr lang="en-US" sz="4000" b="1" dirty="0">
                <a:latin typeface="Arial" panose="020B0604020202020204" pitchFamily="34" charset="0"/>
                <a:ea typeface="Arial MT"/>
                <a:cs typeface="Arial" panose="020B0604020202020204" pitchFamily="34" charset="0"/>
              </a:rPr>
              <a:t>Connecting to the Data</a:t>
            </a:r>
            <a:endParaRPr lang="en-IN" sz="4000" dirty="0">
              <a:latin typeface="Arial" panose="020B0604020202020204" pitchFamily="34" charset="0"/>
              <a:cs typeface="Arial" panose="020B0604020202020204" pitchFamily="34" charset="0"/>
            </a:endParaRPr>
          </a:p>
        </p:txBody>
      </p:sp>
      <p:pic>
        <p:nvPicPr>
          <p:cNvPr id="4" name="image33.png">
            <a:extLst>
              <a:ext uri="{FF2B5EF4-FFF2-40B4-BE49-F238E27FC236}">
                <a16:creationId xmlns:a16="http://schemas.microsoft.com/office/drawing/2014/main" id="{0CF780ED-C582-4E48-8FFC-DB711A276F33}"/>
              </a:ext>
            </a:extLst>
          </p:cNvPr>
          <p:cNvPicPr/>
          <p:nvPr/>
        </p:nvPicPr>
        <p:blipFill>
          <a:blip r:embed="rId3" cstate="print"/>
          <a:stretch>
            <a:fillRect/>
          </a:stretch>
        </p:blipFill>
        <p:spPr>
          <a:xfrm>
            <a:off x="235735" y="1149392"/>
            <a:ext cx="3184295" cy="4818776"/>
          </a:xfrm>
          <a:prstGeom prst="rect">
            <a:avLst/>
          </a:prstGeom>
        </p:spPr>
      </p:pic>
      <p:grpSp>
        <p:nvGrpSpPr>
          <p:cNvPr id="5" name="Group 1">
            <a:extLst>
              <a:ext uri="{FF2B5EF4-FFF2-40B4-BE49-F238E27FC236}">
                <a16:creationId xmlns:a16="http://schemas.microsoft.com/office/drawing/2014/main" id="{9D02984E-B0CD-46FE-8E68-F4D4A3AB0188}"/>
              </a:ext>
            </a:extLst>
          </p:cNvPr>
          <p:cNvGrpSpPr>
            <a:grpSpLocks/>
          </p:cNvGrpSpPr>
          <p:nvPr/>
        </p:nvGrpSpPr>
        <p:grpSpPr bwMode="auto">
          <a:xfrm>
            <a:off x="3873819" y="3263016"/>
            <a:ext cx="561205" cy="591528"/>
            <a:chOff x="0" y="0"/>
            <a:chExt cx="967" cy="763"/>
          </a:xfrm>
        </p:grpSpPr>
        <p:sp>
          <p:nvSpPr>
            <p:cNvPr id="8" name="Freeform 3">
              <a:extLst>
                <a:ext uri="{FF2B5EF4-FFF2-40B4-BE49-F238E27FC236}">
                  <a16:creationId xmlns:a16="http://schemas.microsoft.com/office/drawing/2014/main" id="{4DC3CDC3-05E8-4C86-B173-E96D0DD7E336}"/>
                </a:ext>
              </a:extLst>
            </p:cNvPr>
            <p:cNvSpPr>
              <a:spLocks/>
            </p:cNvSpPr>
            <p:nvPr/>
          </p:nvSpPr>
          <p:spPr bwMode="auto">
            <a:xfrm>
              <a:off x="20" y="20"/>
              <a:ext cx="927" cy="723"/>
            </a:xfrm>
            <a:custGeom>
              <a:avLst/>
              <a:gdLst>
                <a:gd name="T0" fmla="+- 0 585 20"/>
                <a:gd name="T1" fmla="*/ T0 w 927"/>
                <a:gd name="T2" fmla="+- 0 20 20"/>
                <a:gd name="T3" fmla="*/ 20 h 723"/>
                <a:gd name="T4" fmla="+- 0 585 20"/>
                <a:gd name="T5" fmla="*/ T4 w 927"/>
                <a:gd name="T6" fmla="+- 0 201 20"/>
                <a:gd name="T7" fmla="*/ 201 h 723"/>
                <a:gd name="T8" fmla="+- 0 20 20"/>
                <a:gd name="T9" fmla="*/ T8 w 927"/>
                <a:gd name="T10" fmla="+- 0 201 20"/>
                <a:gd name="T11" fmla="*/ 201 h 723"/>
                <a:gd name="T12" fmla="+- 0 20 20"/>
                <a:gd name="T13" fmla="*/ T12 w 927"/>
                <a:gd name="T14" fmla="+- 0 562 20"/>
                <a:gd name="T15" fmla="*/ 562 h 723"/>
                <a:gd name="T16" fmla="+- 0 585 20"/>
                <a:gd name="T17" fmla="*/ T16 w 927"/>
                <a:gd name="T18" fmla="+- 0 562 20"/>
                <a:gd name="T19" fmla="*/ 562 h 723"/>
                <a:gd name="T20" fmla="+- 0 585 20"/>
                <a:gd name="T21" fmla="*/ T20 w 927"/>
                <a:gd name="T22" fmla="+- 0 742 20"/>
                <a:gd name="T23" fmla="*/ 742 h 723"/>
                <a:gd name="T24" fmla="+- 0 946 20"/>
                <a:gd name="T25" fmla="*/ T24 w 927"/>
                <a:gd name="T26" fmla="+- 0 381 20"/>
                <a:gd name="T27" fmla="*/ 381 h 723"/>
                <a:gd name="T28" fmla="+- 0 585 20"/>
                <a:gd name="T29" fmla="*/ T28 w 927"/>
                <a:gd name="T30" fmla="+- 0 20 20"/>
                <a:gd name="T31" fmla="*/ 20 h 723"/>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927" h="723">
                  <a:moveTo>
                    <a:pt x="565" y="0"/>
                  </a:moveTo>
                  <a:lnTo>
                    <a:pt x="565" y="181"/>
                  </a:lnTo>
                  <a:lnTo>
                    <a:pt x="0" y="181"/>
                  </a:lnTo>
                  <a:lnTo>
                    <a:pt x="0" y="542"/>
                  </a:lnTo>
                  <a:lnTo>
                    <a:pt x="565" y="542"/>
                  </a:lnTo>
                  <a:lnTo>
                    <a:pt x="565" y="722"/>
                  </a:lnTo>
                  <a:lnTo>
                    <a:pt x="926" y="361"/>
                  </a:lnTo>
                  <a:lnTo>
                    <a:pt x="565" y="0"/>
                  </a:lnTo>
                  <a:close/>
                </a:path>
              </a:pathLst>
            </a:custGeom>
            <a:solidFill>
              <a:srgbClr val="FFA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3467" tIns="26734" rIns="53467" bIns="26734" numCol="1" anchor="t" anchorCtr="0" compatLnSpc="1">
              <a:prstTxWarp prst="textNoShape">
                <a:avLst/>
              </a:prstTxWarp>
            </a:bodyPr>
            <a:lstStyle/>
            <a:p>
              <a:endParaRPr lang="en-NG"/>
            </a:p>
          </p:txBody>
        </p:sp>
        <p:sp>
          <p:nvSpPr>
            <p:cNvPr id="9" name="Freeform 2">
              <a:extLst>
                <a:ext uri="{FF2B5EF4-FFF2-40B4-BE49-F238E27FC236}">
                  <a16:creationId xmlns:a16="http://schemas.microsoft.com/office/drawing/2014/main" id="{49BDCA3A-8124-41EC-8BAA-6B50F016A684}"/>
                </a:ext>
              </a:extLst>
            </p:cNvPr>
            <p:cNvSpPr>
              <a:spLocks/>
            </p:cNvSpPr>
            <p:nvPr/>
          </p:nvSpPr>
          <p:spPr bwMode="auto">
            <a:xfrm>
              <a:off x="20" y="20"/>
              <a:ext cx="927" cy="723"/>
            </a:xfrm>
            <a:custGeom>
              <a:avLst/>
              <a:gdLst>
                <a:gd name="T0" fmla="+- 0 20 20"/>
                <a:gd name="T1" fmla="*/ T0 w 927"/>
                <a:gd name="T2" fmla="+- 0 201 20"/>
                <a:gd name="T3" fmla="*/ 201 h 723"/>
                <a:gd name="T4" fmla="+- 0 585 20"/>
                <a:gd name="T5" fmla="*/ T4 w 927"/>
                <a:gd name="T6" fmla="+- 0 201 20"/>
                <a:gd name="T7" fmla="*/ 201 h 723"/>
                <a:gd name="T8" fmla="+- 0 585 20"/>
                <a:gd name="T9" fmla="*/ T8 w 927"/>
                <a:gd name="T10" fmla="+- 0 20 20"/>
                <a:gd name="T11" fmla="*/ 20 h 723"/>
                <a:gd name="T12" fmla="+- 0 946 20"/>
                <a:gd name="T13" fmla="*/ T12 w 927"/>
                <a:gd name="T14" fmla="+- 0 381 20"/>
                <a:gd name="T15" fmla="*/ 381 h 723"/>
                <a:gd name="T16" fmla="+- 0 585 20"/>
                <a:gd name="T17" fmla="*/ T16 w 927"/>
                <a:gd name="T18" fmla="+- 0 742 20"/>
                <a:gd name="T19" fmla="*/ 742 h 723"/>
                <a:gd name="T20" fmla="+- 0 585 20"/>
                <a:gd name="T21" fmla="*/ T20 w 927"/>
                <a:gd name="T22" fmla="+- 0 562 20"/>
                <a:gd name="T23" fmla="*/ 562 h 723"/>
                <a:gd name="T24" fmla="+- 0 20 20"/>
                <a:gd name="T25" fmla="*/ T24 w 927"/>
                <a:gd name="T26" fmla="+- 0 562 20"/>
                <a:gd name="T27" fmla="*/ 562 h 723"/>
                <a:gd name="T28" fmla="+- 0 20 20"/>
                <a:gd name="T29" fmla="*/ T28 w 927"/>
                <a:gd name="T30" fmla="+- 0 201 20"/>
                <a:gd name="T31" fmla="*/ 201 h 723"/>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927" h="723">
                  <a:moveTo>
                    <a:pt x="0" y="181"/>
                  </a:moveTo>
                  <a:lnTo>
                    <a:pt x="565" y="181"/>
                  </a:lnTo>
                  <a:lnTo>
                    <a:pt x="565" y="0"/>
                  </a:lnTo>
                  <a:lnTo>
                    <a:pt x="926" y="361"/>
                  </a:lnTo>
                  <a:lnTo>
                    <a:pt x="565" y="722"/>
                  </a:lnTo>
                  <a:lnTo>
                    <a:pt x="565" y="542"/>
                  </a:lnTo>
                  <a:lnTo>
                    <a:pt x="0" y="542"/>
                  </a:lnTo>
                  <a:lnTo>
                    <a:pt x="0" y="181"/>
                  </a:lnTo>
                  <a:close/>
                </a:path>
              </a:pathLst>
            </a:custGeom>
            <a:noFill/>
            <a:ln w="25400">
              <a:solidFill>
                <a:srgbClr val="BB7C2C"/>
              </a:solidFill>
              <a:round/>
              <a:headEnd/>
              <a:tailEnd/>
            </a:ln>
            <a:extLst>
              <a:ext uri="{909E8E84-426E-40DD-AFC4-6F175D3DCCD1}">
                <a14:hiddenFill xmlns:a14="http://schemas.microsoft.com/office/drawing/2010/main">
                  <a:solidFill>
                    <a:srgbClr val="FFFFFF"/>
                  </a:solidFill>
                </a14:hiddenFill>
              </a:ext>
            </a:extLst>
          </p:spPr>
          <p:txBody>
            <a:bodyPr vert="horz" wrap="square" lIns="53467" tIns="26734" rIns="53467" bIns="26734" numCol="1" anchor="t" anchorCtr="0" compatLnSpc="1">
              <a:prstTxWarp prst="textNoShape">
                <a:avLst/>
              </a:prstTxWarp>
            </a:bodyPr>
            <a:lstStyle/>
            <a:p>
              <a:endParaRPr lang="en-NG"/>
            </a:p>
          </p:txBody>
        </p:sp>
      </p:grpSp>
      <p:pic>
        <p:nvPicPr>
          <p:cNvPr id="10" name="image34.jpeg">
            <a:extLst>
              <a:ext uri="{FF2B5EF4-FFF2-40B4-BE49-F238E27FC236}">
                <a16:creationId xmlns:a16="http://schemas.microsoft.com/office/drawing/2014/main" id="{A8E60502-80F4-46BF-8750-2CEB8B901107}"/>
              </a:ext>
            </a:extLst>
          </p:cNvPr>
          <p:cNvPicPr/>
          <p:nvPr/>
        </p:nvPicPr>
        <p:blipFill>
          <a:blip r:embed="rId4" cstate="print"/>
          <a:stretch>
            <a:fillRect/>
          </a:stretch>
        </p:blipFill>
        <p:spPr>
          <a:xfrm>
            <a:off x="4613321" y="1149391"/>
            <a:ext cx="5501175" cy="4818776"/>
          </a:xfrm>
          <a:prstGeom prst="rect">
            <a:avLst/>
          </a:prstGeom>
        </p:spPr>
      </p:pic>
    </p:spTree>
    <p:extLst>
      <p:ext uri="{BB962C8B-B14F-4D97-AF65-F5344CB8AC3E}">
        <p14:creationId xmlns:p14="http://schemas.microsoft.com/office/powerpoint/2010/main" val="1320519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7" name="Title 1">
            <a:extLst>
              <a:ext uri="{FF2B5EF4-FFF2-40B4-BE49-F238E27FC236}">
                <a16:creationId xmlns:a16="http://schemas.microsoft.com/office/drawing/2014/main" id="{A4B90EFC-314B-4A4A-94ED-21DDC6F60F3B}"/>
              </a:ext>
            </a:extLst>
          </p:cNvPr>
          <p:cNvSpPr txBox="1">
            <a:spLocks/>
          </p:cNvSpPr>
          <p:nvPr/>
        </p:nvSpPr>
        <p:spPr>
          <a:xfrm>
            <a:off x="506155" y="357840"/>
            <a:ext cx="7684821" cy="607964"/>
          </a:xfrm>
          <a:prstGeom prst="rect">
            <a:avLst/>
          </a:prstGeom>
          <a:noFill/>
          <a:ln>
            <a:noFill/>
          </a:ln>
        </p:spPr>
        <p:txBody>
          <a:bodyPr spcFirstLastPara="1" wrap="square" lIns="53458" tIns="26722" rIns="53458" bIns="26722" anchor="t" anchorCtr="0">
            <a:spAutoFit/>
          </a:bodyPr>
          <a:lstStyle>
            <a:defPPr>
              <a:defRPr lang="en-US"/>
            </a:defPPr>
            <a:lvl1pPr>
              <a:lnSpc>
                <a:spcPct val="90000"/>
              </a:lnSpc>
              <a:spcBef>
                <a:spcPts val="0"/>
              </a:spcBef>
              <a:buNone/>
              <a:defRPr sz="3157" b="1" i="0" cap="none">
                <a:solidFill>
                  <a:schemeClr val="dk1"/>
                </a:solidFill>
                <a:effectLst/>
                <a:latin typeface="Verdana"/>
                <a:ea typeface="Verdana"/>
                <a:cs typeface="+mj-cs"/>
              </a:defRPr>
            </a:lvl1pPr>
          </a:lstStyle>
          <a:p>
            <a:r>
              <a:rPr lang="en-IN" sz="4000" dirty="0">
                <a:latin typeface="Arial" panose="020B0604020202020204" pitchFamily="34" charset="0"/>
                <a:cs typeface="Arial" panose="020B0604020202020204" pitchFamily="34" charset="0"/>
              </a:rPr>
              <a:t>Tableau Interface</a:t>
            </a:r>
          </a:p>
        </p:txBody>
      </p:sp>
      <p:pic>
        <p:nvPicPr>
          <p:cNvPr id="4" name="image36.png">
            <a:extLst>
              <a:ext uri="{FF2B5EF4-FFF2-40B4-BE49-F238E27FC236}">
                <a16:creationId xmlns:a16="http://schemas.microsoft.com/office/drawing/2014/main" id="{B12313FE-EDFE-41BA-B9C6-D018D2F9A63D}"/>
              </a:ext>
            </a:extLst>
          </p:cNvPr>
          <p:cNvPicPr/>
          <p:nvPr/>
        </p:nvPicPr>
        <p:blipFill>
          <a:blip r:embed="rId3" cstate="print"/>
          <a:stretch>
            <a:fillRect/>
          </a:stretch>
        </p:blipFill>
        <p:spPr>
          <a:xfrm>
            <a:off x="363543" y="1230270"/>
            <a:ext cx="5626186" cy="4934018"/>
          </a:xfrm>
          <a:prstGeom prst="rect">
            <a:avLst/>
          </a:prstGeom>
        </p:spPr>
      </p:pic>
      <p:sp>
        <p:nvSpPr>
          <p:cNvPr id="5" name="TextBox 4">
            <a:extLst>
              <a:ext uri="{FF2B5EF4-FFF2-40B4-BE49-F238E27FC236}">
                <a16:creationId xmlns:a16="http://schemas.microsoft.com/office/drawing/2014/main" id="{13379C37-AC6E-4DE8-ADC9-8627E16C0F8A}"/>
              </a:ext>
            </a:extLst>
          </p:cNvPr>
          <p:cNvSpPr txBox="1"/>
          <p:nvPr/>
        </p:nvSpPr>
        <p:spPr>
          <a:xfrm>
            <a:off x="6402687" y="1335778"/>
            <a:ext cx="4118775" cy="4801314"/>
          </a:xfrm>
          <a:prstGeom prst="rect">
            <a:avLst/>
          </a:prstGeom>
          <a:noFill/>
        </p:spPr>
        <p:txBody>
          <a:bodyPr wrap="square">
            <a:spAutoFit/>
          </a:bodyPr>
          <a:lstStyle/>
          <a:p>
            <a:pPr marL="300740" indent="-300740">
              <a:spcBef>
                <a:spcPts val="9"/>
              </a:spcBef>
              <a:buAutoNum type="arabicPeriod"/>
            </a:pPr>
            <a:r>
              <a:rPr lang="en-US" sz="1700" b="1" dirty="0">
                <a:ea typeface="Roboto" panose="02000000000000000000" pitchFamily="2" charset="0"/>
                <a:cs typeface="Arial MT"/>
              </a:rPr>
              <a:t>Data Source</a:t>
            </a:r>
          </a:p>
          <a:p>
            <a:pPr>
              <a:spcBef>
                <a:spcPts val="9"/>
              </a:spcBef>
            </a:pPr>
            <a:endParaRPr lang="en-US" sz="1700" b="1" dirty="0">
              <a:ea typeface="Roboto" panose="02000000000000000000" pitchFamily="2" charset="0"/>
              <a:cs typeface="Arial MT"/>
            </a:endParaRPr>
          </a:p>
          <a:p>
            <a:pPr>
              <a:spcBef>
                <a:spcPts val="9"/>
              </a:spcBef>
            </a:pPr>
            <a:r>
              <a:rPr lang="en-US" sz="1700" b="1" dirty="0">
                <a:ea typeface="Roboto" panose="02000000000000000000" pitchFamily="2" charset="0"/>
                <a:cs typeface="Arial MT"/>
              </a:rPr>
              <a:t>Data Elements:</a:t>
            </a:r>
          </a:p>
          <a:p>
            <a:pPr>
              <a:spcBef>
                <a:spcPts val="9"/>
              </a:spcBef>
            </a:pPr>
            <a:r>
              <a:rPr lang="en-US" sz="1700" b="1" dirty="0">
                <a:ea typeface="Roboto" panose="02000000000000000000" pitchFamily="2" charset="0"/>
                <a:cs typeface="Arial MT"/>
              </a:rPr>
              <a:t>2.   </a:t>
            </a:r>
            <a:r>
              <a:rPr lang="en-US" sz="1700" dirty="0">
                <a:ea typeface="Roboto" panose="02000000000000000000" pitchFamily="2" charset="0"/>
                <a:cs typeface="Arial MT"/>
              </a:rPr>
              <a:t>Dimensions: Categories and labels</a:t>
            </a:r>
          </a:p>
          <a:p>
            <a:pPr marL="300740" indent="-300740">
              <a:spcBef>
                <a:spcPts val="9"/>
              </a:spcBef>
              <a:buAutoNum type="arabicPeriod" startAt="3"/>
            </a:pPr>
            <a:r>
              <a:rPr lang="en-US" sz="1700" dirty="0">
                <a:ea typeface="Roboto" panose="02000000000000000000" pitchFamily="2" charset="0"/>
                <a:cs typeface="Arial MT"/>
              </a:rPr>
              <a:t>Measures: Numbers that you </a:t>
            </a:r>
          </a:p>
          <a:p>
            <a:pPr>
              <a:spcBef>
                <a:spcPts val="9"/>
              </a:spcBef>
            </a:pPr>
            <a:r>
              <a:rPr lang="en-US" sz="1700" dirty="0">
                <a:ea typeface="Roboto" panose="02000000000000000000" pitchFamily="2" charset="0"/>
                <a:cs typeface="Arial MT"/>
              </a:rPr>
              <a:t>      can work with mathematically</a:t>
            </a:r>
          </a:p>
          <a:p>
            <a:pPr>
              <a:spcBef>
                <a:spcPts val="9"/>
              </a:spcBef>
            </a:pPr>
            <a:endParaRPr lang="en-US" sz="1700" b="1" dirty="0">
              <a:ea typeface="Roboto" panose="02000000000000000000" pitchFamily="2" charset="0"/>
              <a:cs typeface="Arial MT"/>
            </a:endParaRPr>
          </a:p>
          <a:p>
            <a:pPr>
              <a:spcBef>
                <a:spcPts val="9"/>
              </a:spcBef>
            </a:pPr>
            <a:endParaRPr lang="en-US" sz="1700" b="1" dirty="0">
              <a:ea typeface="Roboto" panose="02000000000000000000" pitchFamily="2" charset="0"/>
              <a:cs typeface="Arial MT"/>
            </a:endParaRPr>
          </a:p>
          <a:p>
            <a:pPr>
              <a:spcBef>
                <a:spcPts val="9"/>
              </a:spcBef>
            </a:pPr>
            <a:r>
              <a:rPr lang="en-US" sz="1700" b="1" dirty="0">
                <a:ea typeface="Roboto" panose="02000000000000000000" pitchFamily="2" charset="0"/>
                <a:cs typeface="Arial MT"/>
              </a:rPr>
              <a:t>Drag-and-Drop Areas:</a:t>
            </a:r>
          </a:p>
          <a:p>
            <a:pPr>
              <a:spcBef>
                <a:spcPts val="9"/>
              </a:spcBef>
            </a:pPr>
            <a:r>
              <a:rPr lang="en-US" sz="1700" b="1" dirty="0">
                <a:ea typeface="Roboto" panose="02000000000000000000" pitchFamily="2" charset="0"/>
                <a:cs typeface="Arial MT"/>
              </a:rPr>
              <a:t>4.   </a:t>
            </a:r>
            <a:r>
              <a:rPr lang="en-US" sz="1700" dirty="0">
                <a:ea typeface="Roboto" panose="02000000000000000000" pitchFamily="2" charset="0"/>
                <a:cs typeface="Arial MT"/>
              </a:rPr>
              <a:t>Filters: Limiting the data</a:t>
            </a:r>
          </a:p>
          <a:p>
            <a:pPr>
              <a:spcBef>
                <a:spcPts val="9"/>
              </a:spcBef>
            </a:pPr>
            <a:r>
              <a:rPr lang="en-US" sz="1700" dirty="0">
                <a:ea typeface="Roboto" panose="02000000000000000000" pitchFamily="2" charset="0"/>
                <a:cs typeface="Arial MT"/>
              </a:rPr>
              <a:t>5.   Marks Card: Applying color, size, etc.</a:t>
            </a:r>
          </a:p>
          <a:p>
            <a:pPr marL="300740" indent="-300740">
              <a:spcBef>
                <a:spcPts val="9"/>
              </a:spcBef>
              <a:buAutoNum type="arabicPeriod" startAt="6"/>
            </a:pPr>
            <a:r>
              <a:rPr lang="en-US" sz="1700" dirty="0">
                <a:ea typeface="Roboto" panose="02000000000000000000" pitchFamily="2" charset="0"/>
                <a:cs typeface="Arial MT"/>
              </a:rPr>
              <a:t>Columns/Rows: Add vertical </a:t>
            </a:r>
          </a:p>
          <a:p>
            <a:pPr>
              <a:spcBef>
                <a:spcPts val="9"/>
              </a:spcBef>
            </a:pPr>
            <a:r>
              <a:rPr lang="en-US" sz="1700" dirty="0">
                <a:ea typeface="Roboto" panose="02000000000000000000" pitchFamily="2" charset="0"/>
                <a:cs typeface="Arial MT"/>
              </a:rPr>
              <a:t>        or horizontal labels or axes</a:t>
            </a:r>
          </a:p>
          <a:p>
            <a:pPr>
              <a:spcBef>
                <a:spcPts val="9"/>
              </a:spcBef>
            </a:pPr>
            <a:endParaRPr lang="en-US" sz="1700" b="1" dirty="0">
              <a:ea typeface="Roboto" panose="02000000000000000000" pitchFamily="2" charset="0"/>
              <a:cs typeface="Arial MT"/>
            </a:endParaRPr>
          </a:p>
          <a:p>
            <a:pPr>
              <a:spcBef>
                <a:spcPts val="9"/>
              </a:spcBef>
            </a:pPr>
            <a:r>
              <a:rPr lang="en-US" sz="1700" b="1" dirty="0">
                <a:ea typeface="Roboto" panose="02000000000000000000" pitchFamily="2" charset="0"/>
                <a:cs typeface="Arial MT"/>
              </a:rPr>
              <a:t>Other Areas:</a:t>
            </a:r>
          </a:p>
          <a:p>
            <a:pPr>
              <a:spcBef>
                <a:spcPts val="9"/>
              </a:spcBef>
            </a:pPr>
            <a:r>
              <a:rPr lang="en-US" sz="1700" b="1" dirty="0">
                <a:ea typeface="Roboto" panose="02000000000000000000" pitchFamily="2" charset="0"/>
                <a:cs typeface="Arial MT"/>
              </a:rPr>
              <a:t>7.	</a:t>
            </a:r>
            <a:r>
              <a:rPr lang="en-US" sz="1700" dirty="0">
                <a:ea typeface="Roboto" panose="02000000000000000000" pitchFamily="2" charset="0"/>
                <a:cs typeface="Arial MT"/>
              </a:rPr>
              <a:t>Canvas: Where your viz appears</a:t>
            </a:r>
          </a:p>
          <a:p>
            <a:pPr>
              <a:spcBef>
                <a:spcPts val="9"/>
              </a:spcBef>
            </a:pPr>
            <a:r>
              <a:rPr lang="en-US" sz="1700" dirty="0">
                <a:ea typeface="Roboto" panose="02000000000000000000" pitchFamily="2" charset="0"/>
                <a:cs typeface="Arial MT"/>
              </a:rPr>
              <a:t>8.	Show Me: Viz shortcuts</a:t>
            </a:r>
          </a:p>
          <a:p>
            <a:pPr>
              <a:spcBef>
                <a:spcPts val="9"/>
              </a:spcBef>
            </a:pPr>
            <a:r>
              <a:rPr lang="en-US" sz="1700" dirty="0">
                <a:ea typeface="Roboto" panose="02000000000000000000" pitchFamily="2" charset="0"/>
                <a:cs typeface="Arial MT"/>
              </a:rPr>
              <a:t>9.	Tabs/New Worksheet</a:t>
            </a:r>
          </a:p>
        </p:txBody>
      </p:sp>
    </p:spTree>
    <p:extLst>
      <p:ext uri="{BB962C8B-B14F-4D97-AF65-F5344CB8AC3E}">
        <p14:creationId xmlns:p14="http://schemas.microsoft.com/office/powerpoint/2010/main" val="2188152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3"/>
        <p:cNvGrpSpPr/>
        <p:nvPr/>
      </p:nvGrpSpPr>
      <p:grpSpPr>
        <a:xfrm>
          <a:off x="0" y="0"/>
          <a:ext cx="0" cy="0"/>
          <a:chOff x="0" y="0"/>
          <a:chExt cx="0" cy="0"/>
        </a:xfrm>
      </p:grpSpPr>
      <p:sp>
        <p:nvSpPr>
          <p:cNvPr id="7" name="Title 1">
            <a:extLst>
              <a:ext uri="{FF2B5EF4-FFF2-40B4-BE49-F238E27FC236}">
                <a16:creationId xmlns:a16="http://schemas.microsoft.com/office/drawing/2014/main" id="{A4B90EFC-314B-4A4A-94ED-21DDC6F60F3B}"/>
              </a:ext>
            </a:extLst>
          </p:cNvPr>
          <p:cNvSpPr txBox="1">
            <a:spLocks/>
          </p:cNvSpPr>
          <p:nvPr/>
        </p:nvSpPr>
        <p:spPr>
          <a:xfrm>
            <a:off x="218939" y="135102"/>
            <a:ext cx="7684821" cy="607964"/>
          </a:xfrm>
          <a:prstGeom prst="rect">
            <a:avLst/>
          </a:prstGeom>
          <a:noFill/>
          <a:ln>
            <a:noFill/>
          </a:ln>
        </p:spPr>
        <p:txBody>
          <a:bodyPr spcFirstLastPara="1" wrap="square" lIns="53458" tIns="26722" rIns="53458" bIns="26722" anchor="t" anchorCtr="0">
            <a:spAutoFit/>
          </a:bodyPr>
          <a:lstStyle>
            <a:defPPr>
              <a:defRPr lang="en-US"/>
            </a:defPPr>
            <a:lvl1pPr>
              <a:lnSpc>
                <a:spcPct val="90000"/>
              </a:lnSpc>
              <a:spcBef>
                <a:spcPts val="0"/>
              </a:spcBef>
              <a:buNone/>
              <a:defRPr sz="3157" b="1" i="0" cap="none">
                <a:solidFill>
                  <a:schemeClr val="dk1"/>
                </a:solidFill>
                <a:effectLst/>
                <a:latin typeface="Verdana"/>
                <a:ea typeface="Verdana"/>
                <a:cs typeface="+mj-cs"/>
              </a:defRPr>
            </a:lvl1pPr>
          </a:lstStyle>
          <a:p>
            <a:r>
              <a:rPr lang="en-IN" sz="4000" dirty="0">
                <a:latin typeface="Arial" panose="020B0604020202020204" pitchFamily="34" charset="0"/>
                <a:cs typeface="Arial" panose="020B0604020202020204" pitchFamily="34" charset="0"/>
              </a:rPr>
              <a:t>Tableau Dashboard</a:t>
            </a:r>
          </a:p>
        </p:txBody>
      </p:sp>
      <p:pic>
        <p:nvPicPr>
          <p:cNvPr id="3" name="Picture 2">
            <a:extLst>
              <a:ext uri="{FF2B5EF4-FFF2-40B4-BE49-F238E27FC236}">
                <a16:creationId xmlns:a16="http://schemas.microsoft.com/office/drawing/2014/main" id="{88C2C0F1-972F-45C9-8059-8B64CECC4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39" y="807543"/>
            <a:ext cx="10120815" cy="5915642"/>
          </a:xfrm>
          <a:prstGeom prst="rect">
            <a:avLst/>
          </a:prstGeom>
        </p:spPr>
      </p:pic>
    </p:spTree>
    <p:extLst>
      <p:ext uri="{BB962C8B-B14F-4D97-AF65-F5344CB8AC3E}">
        <p14:creationId xmlns:p14="http://schemas.microsoft.com/office/powerpoint/2010/main" val="141332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0" name="Rectangle 3">
            <a:extLst>
              <a:ext uri="{FF2B5EF4-FFF2-40B4-BE49-F238E27FC236}">
                <a16:creationId xmlns:a16="http://schemas.microsoft.com/office/drawing/2014/main" id="{8AFFBA26-C7AC-4CFF-B343-8B9C1A232477}"/>
              </a:ext>
            </a:extLst>
          </p:cNvPr>
          <p:cNvSpPr>
            <a:spLocks noChangeArrowheads="1"/>
          </p:cNvSpPr>
          <p:nvPr/>
        </p:nvSpPr>
        <p:spPr bwMode="auto">
          <a:xfrm>
            <a:off x="642451" y="1216390"/>
            <a:ext cx="9615241" cy="544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050"/>
              </a:spcAft>
            </a:pPr>
            <a:r>
              <a:rPr lang="en-US" altLang="en-US" sz="2400" dirty="0"/>
              <a:t>In the recent years, dashboards have been used and implemented by many different industries, from healthcare, HR, marketing, sales, logistics, or IT, all of which have experienced the importance of dashboard implementation as a way to reduce cost and increase the productiveness of their respected business. </a:t>
            </a:r>
          </a:p>
          <a:p>
            <a:pPr>
              <a:lnSpc>
                <a:spcPct val="150000"/>
              </a:lnSpc>
              <a:spcAft>
                <a:spcPts val="1050"/>
              </a:spcAft>
            </a:pPr>
            <a:r>
              <a:rPr lang="en-US" altLang="en-US" sz="2400" dirty="0"/>
              <a:t>It doesn’t matter from which business you’re coming from or how big your company is, you always want effective results and clear actions to be taken after an issue is discovered.</a:t>
            </a:r>
          </a:p>
          <a:p>
            <a:pPr>
              <a:lnSpc>
                <a:spcPct val="150000"/>
              </a:lnSpc>
              <a:spcAft>
                <a:spcPts val="1050"/>
              </a:spcAft>
            </a:pPr>
            <a:r>
              <a:rPr lang="en-US" altLang="en-US" sz="2400" dirty="0"/>
              <a:t>Let’s explain that with a dashboard example:</a:t>
            </a:r>
          </a:p>
        </p:txBody>
      </p:sp>
      <p:sp>
        <p:nvSpPr>
          <p:cNvPr id="8" name="Rectangle 5">
            <a:extLst>
              <a:ext uri="{FF2B5EF4-FFF2-40B4-BE49-F238E27FC236}">
                <a16:creationId xmlns:a16="http://schemas.microsoft.com/office/drawing/2014/main" id="{1257CF78-96E4-4806-BEBD-2B8DC2869960}"/>
              </a:ext>
            </a:extLst>
          </p:cNvPr>
          <p:cNvSpPr>
            <a:spLocks noChangeArrowheads="1"/>
          </p:cNvSpPr>
          <p:nvPr/>
        </p:nvSpPr>
        <p:spPr bwMode="auto">
          <a:xfrm>
            <a:off x="642451" y="344364"/>
            <a:ext cx="8272949" cy="76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ts val="1675"/>
              </a:spcBef>
            </a:pPr>
            <a:r>
              <a:rPr lang="en-US" altLang="en-US" sz="4000" b="1" spc="-50" dirty="0">
                <a:latin typeface="Arial"/>
              </a:rPr>
              <a:t>What</a:t>
            </a:r>
            <a:r>
              <a:rPr lang="en-US" altLang="en-US" sz="1700" dirty="0">
                <a:latin typeface="Arial" panose="020B0604020202020204" pitchFamily="34" charset="0"/>
              </a:rPr>
              <a:t>  </a:t>
            </a:r>
            <a:r>
              <a:rPr lang="en-US" altLang="en-US" sz="4000" b="1" spc="-50" dirty="0">
                <a:latin typeface="Arial"/>
              </a:rPr>
              <a:t>Is A Dashboard In Business?</a:t>
            </a:r>
          </a:p>
        </p:txBody>
      </p:sp>
    </p:spTree>
    <p:extLst>
      <p:ext uri="{BB962C8B-B14F-4D97-AF65-F5344CB8AC3E}">
        <p14:creationId xmlns:p14="http://schemas.microsoft.com/office/powerpoint/2010/main" val="267961493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rational dashboard example: sales performance showing metrics such as the number of new customers, average sales revenue, and development over time">
            <a:extLst>
              <a:ext uri="{FF2B5EF4-FFF2-40B4-BE49-F238E27FC236}">
                <a16:creationId xmlns:a16="http://schemas.microsoft.com/office/drawing/2014/main" id="{605EDB23-254C-49EC-8CD5-759447E21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85" y="257908"/>
            <a:ext cx="6107723" cy="39272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1">
            <a:extLst>
              <a:ext uri="{FF2B5EF4-FFF2-40B4-BE49-F238E27FC236}">
                <a16:creationId xmlns:a16="http://schemas.microsoft.com/office/drawing/2014/main" id="{01FC0F19-CA3E-492B-990D-0D56694843D9}"/>
              </a:ext>
            </a:extLst>
          </p:cNvPr>
          <p:cNvSpPr>
            <a:spLocks noChangeArrowheads="1"/>
          </p:cNvSpPr>
          <p:nvPr/>
        </p:nvSpPr>
        <p:spPr bwMode="auto">
          <a:xfrm>
            <a:off x="6371493" y="195509"/>
            <a:ext cx="4484078" cy="640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050"/>
              </a:spcAft>
            </a:pPr>
            <a:r>
              <a:rPr lang="en-US" altLang="en-US" sz="2110" dirty="0">
                <a:latin typeface="Arial" panose="020B0604020202020204" pitchFamily="34" charset="0"/>
              </a:rPr>
              <a:t>The sales performance dashboard </a:t>
            </a:r>
            <a:r>
              <a:rPr lang="en-US" altLang="en-US" sz="2110" dirty="0"/>
              <a:t>above</a:t>
            </a:r>
            <a:r>
              <a:rPr lang="en-US" altLang="en-US" sz="2110" dirty="0">
                <a:latin typeface="Arial" panose="020B0604020202020204" pitchFamily="34" charset="0"/>
              </a:rPr>
              <a:t> is a one-stop shop for sales insights. </a:t>
            </a:r>
          </a:p>
          <a:p>
            <a:pPr>
              <a:lnSpc>
                <a:spcPct val="150000"/>
              </a:lnSpc>
              <a:spcAft>
                <a:spcPts val="1050"/>
              </a:spcAft>
            </a:pPr>
            <a:r>
              <a:rPr lang="en-US" altLang="en-US" sz="2110" dirty="0">
                <a:latin typeface="Arial" panose="020B0604020202020204" pitchFamily="34" charset="0"/>
              </a:rPr>
              <a:t>The dashboard provides the perfect overview of the progress of the sales department by focusing on various sales KPIs: </a:t>
            </a:r>
          </a:p>
          <a:p>
            <a:pPr>
              <a:spcAft>
                <a:spcPts val="1050"/>
              </a:spcAft>
            </a:pPr>
            <a:r>
              <a:rPr lang="en-US" altLang="en-US" sz="2110" b="1" dirty="0">
                <a:solidFill>
                  <a:srgbClr val="FF0000"/>
                </a:solidFill>
                <a:latin typeface="Arial" panose="020B0604020202020204" pitchFamily="34" charset="0"/>
              </a:rPr>
              <a:t>1.Sales growth</a:t>
            </a:r>
          </a:p>
          <a:p>
            <a:pPr>
              <a:spcAft>
                <a:spcPts val="1050"/>
              </a:spcAft>
            </a:pPr>
            <a:r>
              <a:rPr lang="en-US" altLang="en-US" sz="2110" b="1" dirty="0">
                <a:solidFill>
                  <a:srgbClr val="FF0000"/>
                </a:solidFill>
                <a:latin typeface="Arial" panose="020B0604020202020204" pitchFamily="34" charset="0"/>
              </a:rPr>
              <a:t>2.Sales targets</a:t>
            </a:r>
          </a:p>
          <a:p>
            <a:pPr>
              <a:spcAft>
                <a:spcPts val="1050"/>
              </a:spcAft>
            </a:pPr>
            <a:r>
              <a:rPr lang="en-US" altLang="en-US" sz="2110" b="1" dirty="0">
                <a:solidFill>
                  <a:srgbClr val="FF0000"/>
                </a:solidFill>
                <a:latin typeface="Arial" panose="020B0604020202020204" pitchFamily="34" charset="0"/>
              </a:rPr>
              <a:t>3.Average revenue per unit (ARPU) </a:t>
            </a:r>
          </a:p>
          <a:p>
            <a:pPr>
              <a:spcAft>
                <a:spcPts val="1050"/>
              </a:spcAft>
            </a:pPr>
            <a:r>
              <a:rPr lang="en-US" altLang="en-US" sz="2110" b="1" dirty="0">
                <a:solidFill>
                  <a:srgbClr val="FF0000"/>
                </a:solidFill>
                <a:latin typeface="Arial" panose="020B0604020202020204" pitchFamily="34" charset="0"/>
              </a:rPr>
              <a:t>4. Customer acquisition cost (CAC) </a:t>
            </a:r>
          </a:p>
          <a:p>
            <a:pPr>
              <a:spcAft>
                <a:spcPts val="1050"/>
              </a:spcAft>
            </a:pPr>
            <a:r>
              <a:rPr lang="en-US" altLang="en-US" sz="2110" b="1" dirty="0">
                <a:solidFill>
                  <a:srgbClr val="FF0000"/>
                </a:solidFill>
                <a:latin typeface="Arial" panose="020B0604020202020204" pitchFamily="34" charset="0"/>
              </a:rPr>
              <a:t>5. Customer lifetime value (CLV).</a:t>
            </a:r>
          </a:p>
        </p:txBody>
      </p:sp>
      <p:sp>
        <p:nvSpPr>
          <p:cNvPr id="6" name="Rectangle 31">
            <a:extLst>
              <a:ext uri="{FF2B5EF4-FFF2-40B4-BE49-F238E27FC236}">
                <a16:creationId xmlns:a16="http://schemas.microsoft.com/office/drawing/2014/main" id="{6E446475-4E43-4916-8891-017F2197EFD5}"/>
              </a:ext>
            </a:extLst>
          </p:cNvPr>
          <p:cNvSpPr>
            <a:spLocks noChangeArrowheads="1"/>
          </p:cNvSpPr>
          <p:nvPr/>
        </p:nvSpPr>
        <p:spPr bwMode="auto">
          <a:xfrm>
            <a:off x="169006" y="4257555"/>
            <a:ext cx="6032501" cy="234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050"/>
              </a:spcAft>
            </a:pPr>
            <a:r>
              <a:rPr lang="en-US" altLang="en-US" sz="2400" dirty="0"/>
              <a:t>At a glance, sales managers can see whether or not their team is meeting their individual goals. Managers can also see if the team as a whole is reaching its goals.</a:t>
            </a:r>
          </a:p>
        </p:txBody>
      </p:sp>
    </p:spTree>
    <p:extLst>
      <p:ext uri="{BB962C8B-B14F-4D97-AF65-F5344CB8AC3E}">
        <p14:creationId xmlns:p14="http://schemas.microsoft.com/office/powerpoint/2010/main" val="3848705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421FAFD-655E-4DCD-8C40-2BFBF3BCAF12}"/>
              </a:ext>
            </a:extLst>
          </p:cNvPr>
          <p:cNvSpPr>
            <a:spLocks noChangeArrowheads="1"/>
          </p:cNvSpPr>
          <p:nvPr/>
        </p:nvSpPr>
        <p:spPr bwMode="auto">
          <a:xfrm>
            <a:off x="642451" y="1107830"/>
            <a:ext cx="9714887" cy="547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050"/>
              </a:spcAft>
            </a:pPr>
            <a:r>
              <a:rPr lang="en-US" altLang="en-US" sz="2400" dirty="0"/>
              <a:t>The traditional types of reporting don’t meet the requirements of today’s data management nor can they produce efficiency like an interactive dashboard where sets of data are presented in a complementary way. </a:t>
            </a:r>
          </a:p>
          <a:p>
            <a:pPr>
              <a:lnSpc>
                <a:spcPct val="150000"/>
              </a:lnSpc>
              <a:spcAft>
                <a:spcPts val="1050"/>
              </a:spcAft>
            </a:pPr>
            <a:r>
              <a:rPr lang="en-US" altLang="en-US" sz="2400" dirty="0"/>
              <a:t>An effective dashboard combines information dynamically to measure performance and drive business strategy. </a:t>
            </a:r>
          </a:p>
          <a:p>
            <a:pPr>
              <a:lnSpc>
                <a:spcPct val="150000"/>
              </a:lnSpc>
              <a:spcAft>
                <a:spcPts val="1050"/>
              </a:spcAft>
            </a:pPr>
            <a:r>
              <a:rPr lang="en-US" altLang="en-US" sz="2400" dirty="0"/>
              <a:t>That interactivity is indeed what drives a profitable result by visually depict important data that can be accessed by different departments. Cloud-based, real-time online data visualization software enables fast, data-driven action by decision-makers.</a:t>
            </a:r>
          </a:p>
        </p:txBody>
      </p:sp>
      <p:sp>
        <p:nvSpPr>
          <p:cNvPr id="3" name="Rectangle 5">
            <a:extLst>
              <a:ext uri="{FF2B5EF4-FFF2-40B4-BE49-F238E27FC236}">
                <a16:creationId xmlns:a16="http://schemas.microsoft.com/office/drawing/2014/main" id="{2FA96C11-AF11-4471-A67A-4A7021803B5D}"/>
              </a:ext>
            </a:extLst>
          </p:cNvPr>
          <p:cNvSpPr>
            <a:spLocks noChangeArrowheads="1"/>
          </p:cNvSpPr>
          <p:nvPr/>
        </p:nvSpPr>
        <p:spPr bwMode="auto">
          <a:xfrm>
            <a:off x="642451" y="344364"/>
            <a:ext cx="8272949" cy="76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ts val="1675"/>
              </a:spcBef>
            </a:pPr>
            <a:r>
              <a:rPr lang="en-US" altLang="en-US" sz="4000" b="1" spc="-50" dirty="0">
                <a:latin typeface="Arial"/>
              </a:rPr>
              <a:t>Deficiency of Such Dashboard</a:t>
            </a: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52" name="Rectangle 7">
            <a:extLst>
              <a:ext uri="{FF2B5EF4-FFF2-40B4-BE49-F238E27FC236}">
                <a16:creationId xmlns:a16="http://schemas.microsoft.com/office/drawing/2014/main" id="{0170C191-794E-43AB-9900-FEF7DDFF71FB}"/>
              </a:ext>
            </a:extLst>
          </p:cNvPr>
          <p:cNvSpPr>
            <a:spLocks noChangeArrowheads="1"/>
          </p:cNvSpPr>
          <p:nvPr/>
        </p:nvSpPr>
        <p:spPr bwMode="auto">
          <a:xfrm>
            <a:off x="398952" y="305655"/>
            <a:ext cx="10087340" cy="93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spcBef>
                <a:spcPts val="1675"/>
              </a:spcBef>
            </a:pPr>
            <a:r>
              <a:rPr lang="en-US" altLang="en-US" sz="4000" b="1" spc="-50" dirty="0">
                <a:latin typeface="Arial"/>
              </a:rPr>
              <a:t>Dashboard Types For Each Business Need</a:t>
            </a:r>
          </a:p>
        </p:txBody>
      </p:sp>
      <p:sp>
        <p:nvSpPr>
          <p:cNvPr id="5" name="Rectangle 6">
            <a:extLst>
              <a:ext uri="{FF2B5EF4-FFF2-40B4-BE49-F238E27FC236}">
                <a16:creationId xmlns:a16="http://schemas.microsoft.com/office/drawing/2014/main" id="{1119DDBF-60F4-4F2E-88D3-8FDD6AD808DE}"/>
              </a:ext>
            </a:extLst>
          </p:cNvPr>
          <p:cNvSpPr>
            <a:spLocks noChangeArrowheads="1"/>
          </p:cNvSpPr>
          <p:nvPr/>
        </p:nvSpPr>
        <p:spPr bwMode="auto">
          <a:xfrm>
            <a:off x="6119447" y="1079256"/>
            <a:ext cx="4221650" cy="540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Aft>
                <a:spcPts val="1050"/>
              </a:spcAft>
            </a:pPr>
            <a:r>
              <a:rPr lang="en-US" altLang="en-US" sz="2400" b="1" dirty="0">
                <a:latin typeface="+mn-lt"/>
              </a:rPr>
              <a:t>What Problems Are You Trying To Solve?</a:t>
            </a:r>
          </a:p>
          <a:p>
            <a:pPr eaLnBrk="1" hangingPunct="1">
              <a:spcAft>
                <a:spcPts val="1050"/>
              </a:spcAft>
            </a:pPr>
            <a:endParaRPr lang="en-US" altLang="en-US" sz="2000" b="1" dirty="0">
              <a:latin typeface="+mn-lt"/>
            </a:endParaRPr>
          </a:p>
          <a:p>
            <a:pPr eaLnBrk="1" hangingPunct="1">
              <a:lnSpc>
                <a:spcPct val="150000"/>
              </a:lnSpc>
              <a:spcAft>
                <a:spcPts val="1050"/>
              </a:spcAft>
            </a:pPr>
            <a:r>
              <a:rPr lang="en-US" altLang="en-US" sz="2000" dirty="0">
                <a:latin typeface="+mn-lt"/>
              </a:rPr>
              <a:t>To help you on your way to determine </a:t>
            </a:r>
            <a:r>
              <a:rPr lang="en-US" altLang="en-US" sz="2000" dirty="0">
                <a:solidFill>
                  <a:srgbClr val="009CDF"/>
                </a:solidFill>
                <a:latin typeface="+mn-lt"/>
              </a:rPr>
              <a:t>what kind of problems you need to solve, </a:t>
            </a:r>
            <a:r>
              <a:rPr lang="en-US" altLang="en-US" sz="2000" dirty="0">
                <a:latin typeface="+mn-lt"/>
              </a:rPr>
              <a:t>you should start with these inquiries: </a:t>
            </a:r>
          </a:p>
          <a:p>
            <a:pPr eaLnBrk="1" hangingPunct="1">
              <a:lnSpc>
                <a:spcPct val="150000"/>
              </a:lnSpc>
              <a:spcAft>
                <a:spcPts val="1050"/>
              </a:spcAft>
            </a:pPr>
            <a:r>
              <a:rPr lang="en-US" altLang="en-US" sz="2000" dirty="0">
                <a:latin typeface="+mn-lt"/>
              </a:rPr>
              <a:t>What is the main purpose of a dashboard? </a:t>
            </a:r>
          </a:p>
          <a:p>
            <a:pPr eaLnBrk="1" hangingPunct="1">
              <a:lnSpc>
                <a:spcPct val="150000"/>
              </a:lnSpc>
              <a:spcAft>
                <a:spcPts val="1050"/>
              </a:spcAft>
            </a:pPr>
            <a:r>
              <a:rPr lang="en-US" altLang="en-US" sz="2000" dirty="0">
                <a:latin typeface="+mn-lt"/>
              </a:rPr>
              <a:t>What type of dashboard are you building?  etc.</a:t>
            </a:r>
          </a:p>
        </p:txBody>
      </p:sp>
      <p:pic>
        <p:nvPicPr>
          <p:cNvPr id="6" name="Picture 2" descr=" ">
            <a:extLst>
              <a:ext uri="{FF2B5EF4-FFF2-40B4-BE49-F238E27FC236}">
                <a16:creationId xmlns:a16="http://schemas.microsoft.com/office/drawing/2014/main" id="{4B6BEC25-B60E-4748-8F19-D4AF8C102FDC}"/>
              </a:ext>
              <a:ext uri="{C183D7F6-B498-43B3-948B-1728B52AA6E4}">
                <adec:decorative xmlns:adec="http://schemas.microsoft.com/office/drawing/2017/decorative" val="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39" y="1049216"/>
            <a:ext cx="5625123" cy="5363308"/>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F2A05D-3FEA-44CD-B107-71E598AC60FE}"/>
              </a:ext>
            </a:extLst>
          </p:cNvPr>
          <p:cNvSpPr/>
          <p:nvPr/>
        </p:nvSpPr>
        <p:spPr>
          <a:xfrm>
            <a:off x="398952" y="1208453"/>
            <a:ext cx="9624279" cy="5485423"/>
          </a:xfrm>
          <a:prstGeom prst="rect">
            <a:avLst/>
          </a:prstGeom>
        </p:spPr>
        <p:txBody>
          <a:bodyPr lIns="0" tIns="0" rIns="0" bIns="0"/>
          <a:lstStyle/>
          <a:p>
            <a:pPr eaLnBrk="1" fontAlgn="auto" hangingPunct="1">
              <a:lnSpc>
                <a:spcPct val="150000"/>
              </a:lnSpc>
              <a:spcBef>
                <a:spcPts val="0"/>
              </a:spcBef>
              <a:spcAft>
                <a:spcPts val="1050"/>
              </a:spcAft>
              <a:defRPr/>
            </a:pPr>
            <a:r>
              <a:rPr lang="en-US" sz="2400" dirty="0"/>
              <a:t>There are 4 general subtypes of dashboards:</a:t>
            </a:r>
          </a:p>
          <a:p>
            <a:pPr marL="254000" algn="just" eaLnBrk="1" fontAlgn="auto" hangingPunct="1">
              <a:lnSpc>
                <a:spcPct val="200000"/>
              </a:lnSpc>
              <a:spcBef>
                <a:spcPts val="0"/>
              </a:spcBef>
              <a:spcAft>
                <a:spcPts val="0"/>
              </a:spcAft>
              <a:defRPr/>
            </a:pPr>
            <a:r>
              <a:rPr lang="en-US" sz="2400" b="1" spc="-50" dirty="0"/>
              <a:t>1.    Strategic </a:t>
            </a:r>
            <a:r>
              <a:rPr lang="en-US" sz="2400" dirty="0"/>
              <a:t>- focused on long-term strategies and high-level metrics</a:t>
            </a:r>
          </a:p>
          <a:p>
            <a:pPr marL="254000" algn="just" eaLnBrk="1" fontAlgn="auto" hangingPunct="1">
              <a:lnSpc>
                <a:spcPct val="200000"/>
              </a:lnSpc>
              <a:spcBef>
                <a:spcPts val="0"/>
              </a:spcBef>
              <a:spcAft>
                <a:spcPts val="0"/>
              </a:spcAft>
              <a:defRPr/>
            </a:pPr>
            <a:r>
              <a:rPr lang="en-US" sz="2400" dirty="0"/>
              <a:t>2.    </a:t>
            </a:r>
            <a:r>
              <a:rPr lang="en-US" sz="2400" b="1" spc="-50" dirty="0"/>
              <a:t>Operational </a:t>
            </a:r>
            <a:r>
              <a:rPr lang="en-US" sz="2400" dirty="0"/>
              <a:t>- shows shorter time frames and operational processes.</a:t>
            </a:r>
          </a:p>
          <a:p>
            <a:pPr marL="254000" algn="just" eaLnBrk="1" fontAlgn="auto" hangingPunct="1">
              <a:lnSpc>
                <a:spcPct val="200000"/>
              </a:lnSpc>
              <a:spcBef>
                <a:spcPts val="0"/>
              </a:spcBef>
              <a:spcAft>
                <a:spcPts val="0"/>
              </a:spcAft>
              <a:defRPr/>
            </a:pPr>
            <a:r>
              <a:rPr lang="en-US" sz="2400" dirty="0"/>
              <a:t>3.    </a:t>
            </a:r>
            <a:r>
              <a:rPr lang="en-US" sz="2400" b="1" spc="-50" dirty="0"/>
              <a:t>Analytical </a:t>
            </a:r>
            <a:r>
              <a:rPr lang="en-US" sz="2400" dirty="0"/>
              <a:t>- contains vast amounts of data created by analysts.</a:t>
            </a:r>
          </a:p>
          <a:p>
            <a:pPr marL="711200" indent="-457200" algn="just" eaLnBrk="1" fontAlgn="auto" hangingPunct="1">
              <a:lnSpc>
                <a:spcPct val="200000"/>
              </a:lnSpc>
              <a:spcBef>
                <a:spcPts val="0"/>
              </a:spcBef>
              <a:spcAft>
                <a:spcPts val="1050"/>
              </a:spcAft>
              <a:buAutoNum type="arabicPeriod" startAt="4"/>
              <a:defRPr/>
            </a:pPr>
            <a:r>
              <a:rPr lang="en-US" sz="2400" b="1" spc="-50" dirty="0"/>
              <a:t>Tactical </a:t>
            </a:r>
            <a:r>
              <a:rPr lang="en-US" sz="2400" dirty="0"/>
              <a:t>- used by mid-management to track performance.</a:t>
            </a:r>
          </a:p>
          <a:p>
            <a:pPr eaLnBrk="1" fontAlgn="auto" hangingPunct="1">
              <a:lnSpc>
                <a:spcPct val="150000"/>
              </a:lnSpc>
              <a:spcBef>
                <a:spcPts val="0"/>
              </a:spcBef>
              <a:spcAft>
                <a:spcPts val="0"/>
              </a:spcAft>
              <a:defRPr/>
            </a:pPr>
            <a:r>
              <a:rPr lang="en-US" sz="2400" dirty="0"/>
              <a:t>Each of these dashboard types comes with different requirements for the level of summary, analytic capabilities, and user interfaces.</a:t>
            </a:r>
          </a:p>
        </p:txBody>
      </p:sp>
      <p:sp>
        <p:nvSpPr>
          <p:cNvPr id="7" name="Rectangle 7">
            <a:extLst>
              <a:ext uri="{FF2B5EF4-FFF2-40B4-BE49-F238E27FC236}">
                <a16:creationId xmlns:a16="http://schemas.microsoft.com/office/drawing/2014/main" id="{35A2BBBA-FB12-4F20-82C6-62D31358E43A}"/>
              </a:ext>
            </a:extLst>
          </p:cNvPr>
          <p:cNvSpPr>
            <a:spLocks noChangeArrowheads="1"/>
          </p:cNvSpPr>
          <p:nvPr/>
        </p:nvSpPr>
        <p:spPr bwMode="auto">
          <a:xfrm>
            <a:off x="398952" y="352547"/>
            <a:ext cx="10087340" cy="93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spcBef>
                <a:spcPts val="1675"/>
              </a:spcBef>
            </a:pPr>
            <a:r>
              <a:rPr lang="en-US" altLang="en-US" sz="4000" b="1" spc="-50" dirty="0">
                <a:latin typeface="Arial"/>
              </a:rPr>
              <a:t>Dashboard Types For Each Business Need</a:t>
            </a: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2770</TotalTime>
  <Words>3072</Words>
  <Application>Microsoft Office PowerPoint</Application>
  <PresentationFormat>Custom</PresentationFormat>
  <Paragraphs>292</Paragraphs>
  <Slides>43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Gill Sans MT</vt:lpstr>
      <vt:lpstr>Proxima Nova</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Ayoade Abel</cp:lastModifiedBy>
  <cp:revision>57</cp:revision>
  <dcterms:modified xsi:type="dcterms:W3CDTF">2022-08-20T16:38:21Z</dcterms:modified>
</cp:coreProperties>
</file>